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9"/>
  </p:notesMasterIdLst>
  <p:sldIdLst>
    <p:sldId id="256" r:id="rId2"/>
    <p:sldId id="257" r:id="rId3"/>
    <p:sldId id="258" r:id="rId4"/>
    <p:sldId id="270" r:id="rId5"/>
    <p:sldId id="259" r:id="rId6"/>
    <p:sldId id="278" r:id="rId7"/>
    <p:sldId id="260" r:id="rId8"/>
    <p:sldId id="261" r:id="rId9"/>
    <p:sldId id="262" r:id="rId10"/>
    <p:sldId id="263" r:id="rId11"/>
    <p:sldId id="264" r:id="rId12"/>
    <p:sldId id="265" r:id="rId13"/>
    <p:sldId id="266" r:id="rId14"/>
    <p:sldId id="267" r:id="rId15"/>
    <p:sldId id="268" r:id="rId16"/>
    <p:sldId id="269" r:id="rId17"/>
    <p:sldId id="271" r:id="rId18"/>
    <p:sldId id="279" r:id="rId19"/>
    <p:sldId id="280" r:id="rId20"/>
    <p:sldId id="281" r:id="rId21"/>
    <p:sldId id="282" r:id="rId22"/>
    <p:sldId id="283" r:id="rId23"/>
    <p:sldId id="284" r:id="rId24"/>
    <p:sldId id="285" r:id="rId25"/>
    <p:sldId id="385" r:id="rId26"/>
    <p:sldId id="287" r:id="rId27"/>
    <p:sldId id="386"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87" r:id="rId41"/>
    <p:sldId id="302" r:id="rId42"/>
    <p:sldId id="303" r:id="rId43"/>
    <p:sldId id="304" r:id="rId44"/>
    <p:sldId id="305" r:id="rId45"/>
    <p:sldId id="306" r:id="rId46"/>
    <p:sldId id="307"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2" r:id="rId60"/>
    <p:sldId id="323" r:id="rId61"/>
    <p:sldId id="324" r:id="rId62"/>
    <p:sldId id="325" r:id="rId63"/>
    <p:sldId id="326" r:id="rId64"/>
    <p:sldId id="327" r:id="rId65"/>
    <p:sldId id="328" r:id="rId66"/>
    <p:sldId id="329" r:id="rId67"/>
    <p:sldId id="331" r:id="rId68"/>
    <p:sldId id="332" r:id="rId69"/>
    <p:sldId id="333" r:id="rId70"/>
    <p:sldId id="334" r:id="rId71"/>
    <p:sldId id="335" r:id="rId72"/>
    <p:sldId id="336" r:id="rId73"/>
    <p:sldId id="337" r:id="rId74"/>
    <p:sldId id="338" r:id="rId75"/>
    <p:sldId id="339" r:id="rId76"/>
    <p:sldId id="340" r:id="rId77"/>
    <p:sldId id="388" r:id="rId78"/>
    <p:sldId id="342" r:id="rId79"/>
    <p:sldId id="343" r:id="rId80"/>
    <p:sldId id="344"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1" r:id="rId96"/>
    <p:sldId id="362" r:id="rId97"/>
    <p:sldId id="363" r:id="rId98"/>
    <p:sldId id="364" r:id="rId99"/>
    <p:sldId id="365" r:id="rId100"/>
    <p:sldId id="366" r:id="rId101"/>
    <p:sldId id="367" r:id="rId102"/>
    <p:sldId id="368" r:id="rId103"/>
    <p:sldId id="369" r:id="rId104"/>
    <p:sldId id="370" r:id="rId105"/>
    <p:sldId id="371" r:id="rId106"/>
    <p:sldId id="389" r:id="rId107"/>
    <p:sldId id="373" r:id="rId108"/>
    <p:sldId id="374" r:id="rId109"/>
    <p:sldId id="375" r:id="rId110"/>
    <p:sldId id="376" r:id="rId111"/>
    <p:sldId id="377" r:id="rId112"/>
    <p:sldId id="378" r:id="rId113"/>
    <p:sldId id="379" r:id="rId114"/>
    <p:sldId id="380" r:id="rId115"/>
    <p:sldId id="381" r:id="rId116"/>
    <p:sldId id="382" r:id="rId117"/>
    <p:sldId id="383" r:id="rId1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9AB9E7"/>
    <a:srgbClr val="7F7F7F"/>
    <a:srgbClr val="171717"/>
    <a:srgbClr val="B8CEEE"/>
    <a:srgbClr val="FFFFFF"/>
    <a:srgbClr val="FFEEB0"/>
    <a:srgbClr val="FFE689"/>
    <a:srgbClr val="60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5" autoAdjust="0"/>
    <p:restoredTop sz="94660"/>
  </p:normalViewPr>
  <p:slideViewPr>
    <p:cSldViewPr snapToGrid="0">
      <p:cViewPr varScale="1">
        <p:scale>
          <a:sx n="66" d="100"/>
          <a:sy n="66" d="100"/>
        </p:scale>
        <p:origin x="-9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6D877DF-41A2-4B64-BD6F-51E1BE82CCD6}" type="datetimeFigureOut">
              <a:rPr lang="ar-SA" smtClean="0"/>
              <a:t>29/01/42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E7A640A-E6FB-4B15-A9D5-236B7E6D943F}" type="slidenum">
              <a:rPr lang="ar-SA" smtClean="0"/>
              <a:t>‹#›</a:t>
            </a:fld>
            <a:endParaRPr lang="ar-SA"/>
          </a:p>
        </p:txBody>
      </p:sp>
    </p:spTree>
    <p:extLst>
      <p:ext uri="{BB962C8B-B14F-4D97-AF65-F5344CB8AC3E}">
        <p14:creationId xmlns:p14="http://schemas.microsoft.com/office/powerpoint/2010/main" val="41012794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CCFC638-76B9-494E-B78B-5BB187C946BA}" type="slidenum">
              <a:rPr lang="ar-SA" smtClean="0">
                <a:solidFill>
                  <a:prstClr val="black"/>
                </a:solidFill>
              </a:rPr>
              <a:pPr/>
              <a:t>42</a:t>
            </a:fld>
            <a:endParaRPr lang="ar-SA">
              <a:solidFill>
                <a:prstClr val="black"/>
              </a:solidFill>
            </a:endParaRPr>
          </a:p>
        </p:txBody>
      </p:sp>
    </p:spTree>
    <p:extLst>
      <p:ext uri="{BB962C8B-B14F-4D97-AF65-F5344CB8AC3E}">
        <p14:creationId xmlns:p14="http://schemas.microsoft.com/office/powerpoint/2010/main" val="278156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07DCA21-EAEF-4714-8337-9E5ABF7365A7}" type="datetimeFigureOut">
              <a:rPr lang="ar-SA" smtClean="0"/>
              <a:t>29/01/42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381128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07DCA21-EAEF-4714-8337-9E5ABF7365A7}" type="datetimeFigureOut">
              <a:rPr lang="ar-SA" smtClean="0"/>
              <a:t>29/01/42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86045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07DCA21-EAEF-4714-8337-9E5ABF7365A7}" type="datetimeFigureOut">
              <a:rPr lang="ar-SA" smtClean="0"/>
              <a:t>29/01/42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3202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07DCA21-EAEF-4714-8337-9E5ABF7365A7}" type="datetimeFigureOut">
              <a:rPr lang="ar-SA" smtClean="0"/>
              <a:t>29/01/42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158912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07DCA21-EAEF-4714-8337-9E5ABF7365A7}" type="datetimeFigureOut">
              <a:rPr lang="ar-SA" smtClean="0"/>
              <a:t>29/01/42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218826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07DCA21-EAEF-4714-8337-9E5ABF7365A7}" type="datetimeFigureOut">
              <a:rPr lang="ar-SA" smtClean="0"/>
              <a:t>29/01/42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37280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07DCA21-EAEF-4714-8337-9E5ABF7365A7}" type="datetimeFigureOut">
              <a:rPr lang="ar-SA" smtClean="0"/>
              <a:t>29/01/42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300623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07DCA21-EAEF-4714-8337-9E5ABF7365A7}" type="datetimeFigureOut">
              <a:rPr lang="ar-SA" smtClean="0"/>
              <a:t>29/01/42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16932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7DCA21-EAEF-4714-8337-9E5ABF7365A7}" type="datetimeFigureOut">
              <a:rPr lang="ar-SA" smtClean="0"/>
              <a:t>29/01/42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327728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07DCA21-EAEF-4714-8337-9E5ABF7365A7}" type="datetimeFigureOut">
              <a:rPr lang="ar-SA" smtClean="0"/>
              <a:t>29/01/42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15272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07DCA21-EAEF-4714-8337-9E5ABF7365A7}" type="datetimeFigureOut">
              <a:rPr lang="ar-SA" smtClean="0"/>
              <a:t>29/01/42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0F87F17-F325-4F6E-A22E-078505D591B3}" type="slidenum">
              <a:rPr lang="ar-SA" smtClean="0"/>
              <a:t>‹#›</a:t>
            </a:fld>
            <a:endParaRPr lang="ar-SA"/>
          </a:p>
        </p:txBody>
      </p:sp>
    </p:spTree>
    <p:extLst>
      <p:ext uri="{BB962C8B-B14F-4D97-AF65-F5344CB8AC3E}">
        <p14:creationId xmlns:p14="http://schemas.microsoft.com/office/powerpoint/2010/main" val="421852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7DCA21-EAEF-4714-8337-9E5ABF7365A7}" type="datetimeFigureOut">
              <a:rPr lang="ar-SA" smtClean="0"/>
              <a:t>29/01/42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F87F17-F325-4F6E-A22E-078505D591B3}" type="slidenum">
              <a:rPr lang="ar-SA" smtClean="0"/>
              <a:t>‹#›</a:t>
            </a:fld>
            <a:endParaRPr lang="ar-SA"/>
          </a:p>
        </p:txBody>
      </p:sp>
    </p:spTree>
    <p:extLst>
      <p:ext uri="{BB962C8B-B14F-4D97-AF65-F5344CB8AC3E}">
        <p14:creationId xmlns:p14="http://schemas.microsoft.com/office/powerpoint/2010/main" val="118826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96.xml"/></Relationships>
</file>

<file path=ppt/slides/_rels/slide102.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96.xml"/></Relationships>
</file>

<file path=ppt/slides/_rels/slide10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96.xml"/></Relationships>
</file>

<file path=ppt/slides/_rels/slide108.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9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xml"/><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96.xml"/></Relationships>
</file>

<file path=ppt/slides/_rels/slide112.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7.png"/></Relationships>
</file>

<file path=ppt/slides/_rels/slide117.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hyperlink" Target="https://youtu.be/vzmq4907t4M" TargetMode="External"/><Relationship Id="rId3" Type="http://schemas.openxmlformats.org/officeDocument/2006/relationships/hyperlink" Target="https://youtu.be/ul8eOk85hiU" TargetMode="External"/><Relationship Id="rId7" Type="http://schemas.openxmlformats.org/officeDocument/2006/relationships/hyperlink" Target="https://youtu.be/7dyZVjnn12Q" TargetMode="External"/><Relationship Id="rId12" Type="http://schemas.openxmlformats.org/officeDocument/2006/relationships/image" Target="../media/image68.jpeg"/><Relationship Id="rId17" Type="http://schemas.openxmlformats.org/officeDocument/2006/relationships/slide" Target="slide2.xml"/><Relationship Id="rId2" Type="http://schemas.openxmlformats.org/officeDocument/2006/relationships/image" Target="../media/image2.png"/><Relationship Id="rId16" Type="http://schemas.openxmlformats.org/officeDocument/2006/relationships/hyperlink" Target="https://youtu.be/EeSxq1X6Ynw" TargetMode="External"/><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hyperlink" Target="https://youtu.be/Vn172qnXduo" TargetMode="External"/><Relationship Id="rId5" Type="http://schemas.openxmlformats.org/officeDocument/2006/relationships/hyperlink" Target="https://youtu.be/qpQM14DX1Tg" TargetMode="External"/><Relationship Id="rId15" Type="http://schemas.openxmlformats.org/officeDocument/2006/relationships/image" Target="../media/image69.jpeg"/><Relationship Id="rId10" Type="http://schemas.openxmlformats.org/officeDocument/2006/relationships/image" Target="../media/image67.jpeg"/><Relationship Id="rId4" Type="http://schemas.openxmlformats.org/officeDocument/2006/relationships/image" Target="../media/image64.jpeg"/><Relationship Id="rId9" Type="http://schemas.openxmlformats.org/officeDocument/2006/relationships/hyperlink" Target="https://youtu.be/45r3mZTQDT8" TargetMode="External"/><Relationship Id="rId14" Type="http://schemas.openxmlformats.org/officeDocument/2006/relationships/hyperlink" Target="https://youtu.be/zUoPR6jGFo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4.xml"/><Relationship Id="rId7" Type="http://schemas.openxmlformats.org/officeDocument/2006/relationships/slide" Target="slide5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7.xml"/><Relationship Id="rId11" Type="http://schemas.openxmlformats.org/officeDocument/2006/relationships/slide" Target="slide117.xml"/><Relationship Id="rId5" Type="http://schemas.openxmlformats.org/officeDocument/2006/relationships/slide" Target="slide34.xml"/><Relationship Id="rId10" Type="http://schemas.openxmlformats.org/officeDocument/2006/relationships/slide" Target="slide95.xml"/><Relationship Id="rId4" Type="http://schemas.openxmlformats.org/officeDocument/2006/relationships/slide" Target="slide19.xml"/><Relationship Id="rId9" Type="http://schemas.openxmlformats.org/officeDocument/2006/relationships/slide" Target="slide83.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1.xml"/><Relationship Id="rId7" Type="http://schemas.openxmlformats.org/officeDocument/2006/relationships/slide" Target="slide28.xml"/><Relationship Id="rId12" Type="http://schemas.openxmlformats.org/officeDocument/2006/relationships/slide" Target="slide3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4.jpg"/><Relationship Id="rId5" Type="http://schemas.openxmlformats.org/officeDocument/2006/relationships/slide" Target="slide25.xml"/><Relationship Id="rId10" Type="http://schemas.openxmlformats.org/officeDocument/2006/relationships/slide" Target="slide31.xml"/><Relationship Id="rId4" Type="http://schemas.openxmlformats.org/officeDocument/2006/relationships/slide" Target="slide22.xml"/><Relationship Id="rId9" Type="http://schemas.openxmlformats.org/officeDocument/2006/relationships/slide" Target="slide30.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0.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9.jp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0.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4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9.xml"/><Relationship Id="rId11" Type="http://schemas.openxmlformats.org/officeDocument/2006/relationships/image" Target="../media/image4.jpg"/><Relationship Id="rId5" Type="http://schemas.openxmlformats.org/officeDocument/2006/relationships/slide" Target="slide38.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image" Target="../media/image15.jp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4.jpg"/><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7.xml"/><Relationship Id="rId15" Type="http://schemas.openxmlformats.org/officeDocument/2006/relationships/slide" Target="slide2.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7.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35.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5.xml"/><Relationship Id="rId5" Type="http://schemas.microsoft.com/office/2007/relationships/hdphoto" Target="../media/hdphoto3.wdp"/><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image" Target="../media/image24.jpeg"/><Relationship Id="rId4" Type="http://schemas.openxmlformats.org/officeDocument/2006/relationships/image" Target="../media/image23.jpg"/></Relationships>
</file>

<file path=ppt/slides/_rels/slide4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5.jpg"/><Relationship Id="rId7"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g"/><Relationship Id="rId5" Type="http://schemas.microsoft.com/office/2007/relationships/hdphoto" Target="../media/hdphoto1.wdp"/><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6.xml"/><Relationship Id="rId7" Type="http://schemas.openxmlformats.org/officeDocument/2006/relationships/slide" Target="slide5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57.xml"/><Relationship Id="rId5" Type="http://schemas.openxmlformats.org/officeDocument/2006/relationships/slide" Target="slide54.xml"/><Relationship Id="rId10" Type="http://schemas.openxmlformats.org/officeDocument/2006/relationships/image" Target="../media/image4.jpg"/><Relationship Id="rId4" Type="http://schemas.openxmlformats.org/officeDocument/2006/relationships/slide" Target="slide55.xml"/><Relationship Id="rId9"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8.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image" Target="../media/image31.jpg"/><Relationship Id="rId4" Type="http://schemas.openxmlformats.org/officeDocument/2006/relationships/image" Target="../media/image30.jp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29.jpe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image" Target="../media/image36.jpg"/><Relationship Id="rId4" Type="http://schemas.openxmlformats.org/officeDocument/2006/relationships/image" Target="../media/image35.jpg"/></Relationships>
</file>

<file path=ppt/slides/_rels/slide5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8.xml"/></Relationships>
</file>

<file path=ppt/slides/_rels/slide56.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7.png"/><Relationship Id="rId7" Type="http://schemas.openxmlformats.org/officeDocument/2006/relationships/image" Target="../media/image3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eg"/><Relationship Id="rId5" Type="http://schemas.microsoft.com/office/2007/relationships/hdphoto" Target="../media/hdphoto4.wdp"/><Relationship Id="rId4" Type="http://schemas.openxmlformats.org/officeDocument/2006/relationships/image" Target="../media/image38.png"/><Relationship Id="rId9" Type="http://schemas.openxmlformats.org/officeDocument/2006/relationships/slide" Target="slide48.xml"/></Relationships>
</file>

<file path=ppt/slides/_rels/slide5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64.xml"/><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62.xml"/><Relationship Id="rId4" Type="http://schemas.openxmlformats.org/officeDocument/2006/relationships/slide" Target="slide63.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image" Target="../media/image43.jpg"/><Relationship Id="rId4" Type="http://schemas.openxmlformats.org/officeDocument/2006/relationships/image" Target="../media/image42.jpg"/></Relationships>
</file>

<file path=ppt/slides/_rels/slide6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image" Target="../media/image44.jpg"/><Relationship Id="rId7"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16.jpeg"/><Relationship Id="rId4" Type="http://schemas.openxmlformats.org/officeDocument/2006/relationships/image" Target="../media/image45.jpg"/></Relationships>
</file>

<file path=ppt/slides/_rels/slide6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slide" Target="slide70.xml"/><Relationship Id="rId3" Type="http://schemas.openxmlformats.org/officeDocument/2006/relationships/image" Target="../media/image4.jpg"/><Relationship Id="rId7" Type="http://schemas.openxmlformats.org/officeDocument/2006/relationships/slide" Target="slide76.xml"/><Relationship Id="rId12" Type="http://schemas.openxmlformats.org/officeDocument/2006/relationships/slide" Target="slide7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78.xml"/><Relationship Id="rId11" Type="http://schemas.openxmlformats.org/officeDocument/2006/relationships/slide" Target="slide72.xml"/><Relationship Id="rId5" Type="http://schemas.openxmlformats.org/officeDocument/2006/relationships/slide" Target="slide79.xml"/><Relationship Id="rId15" Type="http://schemas.openxmlformats.org/officeDocument/2006/relationships/slide" Target="slide81.xml"/><Relationship Id="rId10" Type="http://schemas.openxmlformats.org/officeDocument/2006/relationships/slide" Target="slide73.xml"/><Relationship Id="rId4" Type="http://schemas.openxmlformats.org/officeDocument/2006/relationships/slide" Target="slide80.xml"/><Relationship Id="rId9" Type="http://schemas.openxmlformats.org/officeDocument/2006/relationships/slide" Target="slide74.xml"/><Relationship Id="rId14" Type="http://schemas.openxmlformats.org/officeDocument/2006/relationships/slide" Target="slide69.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68.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image" Target="../media/image53.png"/><Relationship Id="rId4" Type="http://schemas.openxmlformats.org/officeDocument/2006/relationships/image" Target="../media/image52.jpg"/></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75.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image" Target="../media/image16.jpeg"/><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image" Target="../media/image58.jpg"/><Relationship Id="rId4" Type="http://schemas.openxmlformats.org/officeDocument/2006/relationships/image" Target="../media/image57.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8.xml"/></Relationships>
</file>

<file path=ppt/slides/_rels/slide8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image" Target="../media/image4.jpg"/><Relationship Id="rId7" Type="http://schemas.openxmlformats.org/officeDocument/2006/relationships/slide" Target="slide86.xml"/><Relationship Id="rId12" Type="http://schemas.openxmlformats.org/officeDocument/2006/relationships/slide" Target="slide9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92.xml"/><Relationship Id="rId11" Type="http://schemas.openxmlformats.org/officeDocument/2006/relationships/slide" Target="slide87.xml"/><Relationship Id="rId5" Type="http://schemas.openxmlformats.org/officeDocument/2006/relationships/slide" Target="slide90.xml"/><Relationship Id="rId10" Type="http://schemas.openxmlformats.org/officeDocument/2006/relationships/slide" Target="slide88.xml"/><Relationship Id="rId4" Type="http://schemas.openxmlformats.org/officeDocument/2006/relationships/slide" Target="slide91.xml"/><Relationship Id="rId9" Type="http://schemas.openxmlformats.org/officeDocument/2006/relationships/slide" Target="slide89.xml"/></Relationships>
</file>

<file path=ppt/slides/_rels/slide8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4.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4.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image" Target="../media/image61.jpg"/></Relationships>
</file>

<file path=ppt/slides/_rels/slide91.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4.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slide" Target="slide113.xml"/><Relationship Id="rId13" Type="http://schemas.openxmlformats.org/officeDocument/2006/relationships/slide" Target="slide104.xml"/><Relationship Id="rId18" Type="http://schemas.openxmlformats.org/officeDocument/2006/relationships/slide" Target="slide115.xml"/><Relationship Id="rId3" Type="http://schemas.openxmlformats.org/officeDocument/2006/relationships/slide" Target="slide114.xml"/><Relationship Id="rId7" Type="http://schemas.openxmlformats.org/officeDocument/2006/relationships/slide" Target="slide98.xml"/><Relationship Id="rId12" Type="http://schemas.openxmlformats.org/officeDocument/2006/relationships/slide" Target="slide105.xml"/><Relationship Id="rId17" Type="http://schemas.openxmlformats.org/officeDocument/2006/relationships/image" Target="../media/image4.jpg"/><Relationship Id="rId2" Type="http://schemas.openxmlformats.org/officeDocument/2006/relationships/image" Target="../media/image2.png"/><Relationship Id="rId16" Type="http://schemas.openxmlformats.org/officeDocument/2006/relationships/slide" Target="slide101.xml"/><Relationship Id="rId1" Type="http://schemas.openxmlformats.org/officeDocument/2006/relationships/slideLayout" Target="../slideLayouts/slideLayout7.xml"/><Relationship Id="rId6" Type="http://schemas.openxmlformats.org/officeDocument/2006/relationships/slide" Target="slide100.xml"/><Relationship Id="rId11" Type="http://schemas.openxmlformats.org/officeDocument/2006/relationships/slide" Target="slide106.xml"/><Relationship Id="rId5" Type="http://schemas.openxmlformats.org/officeDocument/2006/relationships/slide" Target="slide97.xml"/><Relationship Id="rId15" Type="http://schemas.openxmlformats.org/officeDocument/2006/relationships/slide" Target="slide102.xml"/><Relationship Id="rId10" Type="http://schemas.openxmlformats.org/officeDocument/2006/relationships/slide" Target="slide111.xml"/><Relationship Id="rId4" Type="http://schemas.openxmlformats.org/officeDocument/2006/relationships/slide" Target="slide99.xml"/><Relationship Id="rId9" Type="http://schemas.openxmlformats.org/officeDocument/2006/relationships/slide" Target="slide112.xml"/><Relationship Id="rId14" Type="http://schemas.openxmlformats.org/officeDocument/2006/relationships/slide" Target="slide103.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96.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762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198201" y="513148"/>
            <a:ext cx="840239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عليه دين ولو مالًا ظاهرا أو كفارة أو نذر يُنقص النصاب ]:</a:t>
            </a:r>
          </a:p>
        </p:txBody>
      </p:sp>
      <p:sp>
        <p:nvSpPr>
          <p:cNvPr id="4" name="مستطيل 3"/>
          <p:cNvSpPr/>
          <p:nvPr/>
        </p:nvSpPr>
        <p:spPr>
          <a:xfrm>
            <a:off x="276196" y="4071945"/>
            <a:ext cx="2432076" cy="553998"/>
          </a:xfrm>
          <a:prstGeom prst="rect">
            <a:avLst/>
          </a:prstGeom>
          <a:solidFill>
            <a:srgbClr val="9AB9E7">
              <a:alpha val="60000"/>
            </a:srgbClr>
          </a:solidFill>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ومتى برئ : ابتدأ حولا.</a:t>
            </a:r>
            <a:endParaRPr lang="ar-SA" sz="3000" dirty="0">
              <a:solidFill>
                <a:srgbClr val="FF0000"/>
              </a:solidFill>
              <a:latin typeface="Sakkal Majalla" panose="02000000000000000000" pitchFamily="2" charset="-78"/>
              <a:cs typeface="Sakkal Majalla" panose="02000000000000000000" pitchFamily="2" charset="-78"/>
            </a:endParaRPr>
          </a:p>
        </p:txBody>
      </p:sp>
      <p:sp>
        <p:nvSpPr>
          <p:cNvPr id="6" name="مستطيل 5"/>
          <p:cNvSpPr/>
          <p:nvPr/>
        </p:nvSpPr>
        <p:spPr>
          <a:xfrm>
            <a:off x="4699379" y="4527055"/>
            <a:ext cx="6096000" cy="1015663"/>
          </a:xfrm>
          <a:prstGeom prst="rect">
            <a:avLst/>
          </a:prstGeom>
        </p:spPr>
        <p:txBody>
          <a:bodyPr>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ودين حج وغيره؛ لأنه يجب قضاؤه، أشبه دين الآدمي، ولقوله عليه السلام: «دين الله أحق بالوفاء» .</a:t>
            </a:r>
          </a:p>
        </p:txBody>
      </p:sp>
      <p:sp>
        <p:nvSpPr>
          <p:cNvPr id="7" name="مستطيل 6"/>
          <p:cNvSpPr/>
          <p:nvPr/>
        </p:nvSpPr>
        <p:spPr>
          <a:xfrm>
            <a:off x="9852332" y="4001940"/>
            <a:ext cx="841897" cy="553998"/>
          </a:xfrm>
          <a:prstGeom prst="rect">
            <a:avLst/>
          </a:prstGeom>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وزكاة</a:t>
            </a:r>
          </a:p>
        </p:txBody>
      </p:sp>
      <p:sp>
        <p:nvSpPr>
          <p:cNvPr id="9" name="مستطيل 8"/>
          <p:cNvSpPr/>
          <p:nvPr/>
        </p:nvSpPr>
        <p:spPr>
          <a:xfrm>
            <a:off x="8751068" y="3441733"/>
            <a:ext cx="1943161" cy="553998"/>
          </a:xfrm>
          <a:prstGeom prst="rect">
            <a:avLst/>
          </a:prstGeom>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وكذا نذر مطلق</a:t>
            </a:r>
          </a:p>
        </p:txBody>
      </p:sp>
      <p:sp>
        <p:nvSpPr>
          <p:cNvPr id="11" name="مستطيل 10"/>
          <p:cNvSpPr/>
          <p:nvPr/>
        </p:nvSpPr>
        <p:spPr>
          <a:xfrm>
            <a:off x="8868249" y="2916618"/>
            <a:ext cx="1837362" cy="553998"/>
          </a:xfrm>
          <a:prstGeom prst="rect">
            <a:avLst/>
          </a:prstGeom>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وكفارة؛ كدين.</a:t>
            </a:r>
          </a:p>
        </p:txBody>
      </p:sp>
      <p:sp>
        <p:nvSpPr>
          <p:cNvPr id="13" name="مستطيل 12"/>
          <p:cNvSpPr/>
          <p:nvPr/>
        </p:nvSpPr>
        <p:spPr>
          <a:xfrm>
            <a:off x="1561611" y="2366705"/>
            <a:ext cx="9144000" cy="553998"/>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-ولو كان المال </a:t>
            </a:r>
            <a:r>
              <a:rPr lang="ar-SA" sz="3000" dirty="0" err="1">
                <a:solidFill>
                  <a:prstClr val="black"/>
                </a:solidFill>
                <a:latin typeface="Sakkal Majalla" panose="02000000000000000000" pitchFamily="2" charset="-78"/>
                <a:cs typeface="Sakkal Majalla" panose="02000000000000000000" pitchFamily="2" charset="-78"/>
              </a:rPr>
              <a:t>المزكى</a:t>
            </a:r>
            <a:r>
              <a:rPr lang="ar-SA" sz="3000" dirty="0">
                <a:solidFill>
                  <a:prstClr val="black"/>
                </a:solidFill>
                <a:latin typeface="Sakkal Majalla" panose="02000000000000000000" pitchFamily="2" charset="-78"/>
                <a:cs typeface="Sakkal Majalla" panose="02000000000000000000" pitchFamily="2" charset="-78"/>
              </a:rPr>
              <a:t> ظاهرًا؛ كالمواشي والحبوب والثمار.</a:t>
            </a:r>
          </a:p>
        </p:txBody>
      </p:sp>
      <p:sp>
        <p:nvSpPr>
          <p:cNvPr id="15" name="مستطيل 14"/>
          <p:cNvSpPr/>
          <p:nvPr/>
        </p:nvSpPr>
        <p:spPr>
          <a:xfrm>
            <a:off x="5067287" y="1203269"/>
            <a:ext cx="4910784" cy="553998"/>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ولا زكاة في مال من عليه دين ينقص النصاب.</a:t>
            </a:r>
          </a:p>
        </p:txBody>
      </p:sp>
      <p:sp>
        <p:nvSpPr>
          <p:cNvPr id="17" name="مستطيل 16"/>
          <p:cNvSpPr/>
          <p:nvPr/>
        </p:nvSpPr>
        <p:spPr>
          <a:xfrm>
            <a:off x="2953238" y="1877814"/>
            <a:ext cx="7024833" cy="553998"/>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فالدين وإن لم يكن من جنس المال مانع من وجوب الزكاة في قدره.</a:t>
            </a:r>
          </a:p>
        </p:txBody>
      </p:sp>
      <p:sp>
        <p:nvSpPr>
          <p:cNvPr id="14" name="مستطيل 13"/>
          <p:cNvSpPr/>
          <p:nvPr/>
        </p:nvSpPr>
        <p:spPr>
          <a:xfrm>
            <a:off x="9978072" y="1243724"/>
            <a:ext cx="1072740"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الحكم : </a:t>
            </a:r>
            <a:endParaRPr lang="ar-SA" dirty="0"/>
          </a:p>
        </p:txBody>
      </p:sp>
      <p:sp>
        <p:nvSpPr>
          <p:cNvPr id="16" name="مستطيل 15"/>
          <p:cNvSpPr/>
          <p:nvPr/>
        </p:nvSpPr>
        <p:spPr>
          <a:xfrm>
            <a:off x="9978071" y="1877814"/>
            <a:ext cx="1072739"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العلة : </a:t>
            </a:r>
            <a:endParaRPr lang="ar-SA" dirty="0"/>
          </a:p>
        </p:txBody>
      </p:sp>
      <p:sp>
        <p:nvSpPr>
          <p:cNvPr id="5" name="قوس متوسط أيمن 4"/>
          <p:cNvSpPr/>
          <p:nvPr/>
        </p:nvSpPr>
        <p:spPr>
          <a:xfrm rot="10800000">
            <a:off x="2757232" y="434997"/>
            <a:ext cx="392009" cy="5342188"/>
          </a:xfrm>
          <a:prstGeom prst="rightBracket">
            <a:avLst>
              <a:gd name="adj" fmla="val 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p>
        </p:txBody>
      </p:sp>
      <p:cxnSp>
        <p:nvCxnSpPr>
          <p:cNvPr id="10" name="رابط بشكل مرفق 9"/>
          <p:cNvCxnSpPr>
            <a:stCxn id="5" idx="2"/>
            <a:endCxn id="4" idx="0"/>
          </p:cNvCxnSpPr>
          <p:nvPr/>
        </p:nvCxnSpPr>
        <p:spPr>
          <a:xfrm flipH="1">
            <a:off x="1492234" y="3106091"/>
            <a:ext cx="1264998" cy="965854"/>
          </a:xfrm>
          <a:prstGeom prst="bentConnector4">
            <a:avLst>
              <a:gd name="adj1" fmla="val 1647"/>
              <a:gd name="adj2" fmla="val 753"/>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8567944"/>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8134067" y="427274"/>
            <a:ext cx="3445986" cy="553998"/>
          </a:xfrm>
          <a:prstGeom prst="rect">
            <a:avLst/>
          </a:prstGeom>
          <a:solidFill>
            <a:srgbClr val="9AB9E7">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السادس: الغارم ، وهو نوعان :</a:t>
            </a:r>
          </a:p>
        </p:txBody>
      </p:sp>
      <p:sp>
        <p:nvSpPr>
          <p:cNvPr id="3" name="مستطيل 2"/>
          <p:cNvSpPr/>
          <p:nvPr/>
        </p:nvSpPr>
        <p:spPr>
          <a:xfrm>
            <a:off x="6951649" y="4120055"/>
            <a:ext cx="4573814" cy="1477328"/>
          </a:xfrm>
          <a:prstGeom prst="rect">
            <a:avLst/>
          </a:prstGeom>
          <a:solidFill>
            <a:srgbClr val="FFEEB0">
              <a:alpha val="50196"/>
            </a:srgbClr>
          </a:solidFill>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النوع الثاني: ما أشير إليه بقوله: أو تدين لنفسه في شراء من كفار أو مباح أو محرم وتاب مع الفقر .</a:t>
            </a:r>
          </a:p>
        </p:txBody>
      </p:sp>
      <p:sp>
        <p:nvSpPr>
          <p:cNvPr id="4" name="مستطيل 3"/>
          <p:cNvSpPr/>
          <p:nvPr/>
        </p:nvSpPr>
        <p:spPr>
          <a:xfrm>
            <a:off x="6951649" y="1116965"/>
            <a:ext cx="4573814" cy="2816156"/>
          </a:xfrm>
          <a:prstGeom prst="rect">
            <a:avLst/>
          </a:prstGeom>
          <a:solidFill>
            <a:srgbClr val="FFEEB0">
              <a:alpha val="50196"/>
            </a:srgbClr>
          </a:solidFill>
        </p:spPr>
        <p:txBody>
          <a:bodyPr wrap="square">
            <a:spAutoFit/>
          </a:bodyPr>
          <a:lstStyle/>
          <a:p>
            <a:pPr algn="just"/>
            <a:r>
              <a:rPr lang="ar-SA" sz="2950" dirty="0">
                <a:solidFill>
                  <a:prstClr val="black"/>
                </a:solidFill>
                <a:latin typeface="Sakkal Majalla" panose="02000000000000000000" pitchFamily="2" charset="-78"/>
                <a:cs typeface="Sakkal Majalla" panose="02000000000000000000" pitchFamily="2" charset="-78"/>
              </a:rPr>
              <a:t>أحدهما: غارم لإصلاح ذات البين.</a:t>
            </a:r>
          </a:p>
          <a:p>
            <a:pPr algn="just"/>
            <a:r>
              <a:rPr lang="ar-SA" sz="2950" dirty="0">
                <a:solidFill>
                  <a:prstClr val="black"/>
                </a:solidFill>
                <a:latin typeface="Sakkal Majalla" panose="02000000000000000000" pitchFamily="2" charset="-78"/>
                <a:cs typeface="Sakkal Majalla" panose="02000000000000000000" pitchFamily="2" charset="-78"/>
              </a:rPr>
              <a:t>أي الوصل بأن يقع بين جماعة عظيمة كقبيلتين أو أهل قريتين تشاجرا في دماء وأموال ويحدث بسببها الشحناء والعداوة فيتوسط الرجل بالصلح بينهما، ويلتزم في ذمته مالا عوضا عما بينهم ليطفئ الثائرة.</a:t>
            </a:r>
          </a:p>
        </p:txBody>
      </p:sp>
      <p:sp>
        <p:nvSpPr>
          <p:cNvPr id="6" name="مستطيل 5"/>
          <p:cNvSpPr/>
          <p:nvPr/>
        </p:nvSpPr>
        <p:spPr>
          <a:xfrm>
            <a:off x="2992255" y="1324714"/>
            <a:ext cx="3784125" cy="2400657"/>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فهذا قد أتى معروفا عظيما فكان من المعروف حمله عنه من الصدقة</a:t>
            </a:r>
          </a:p>
          <a:p>
            <a:pPr algn="ctr"/>
            <a:r>
              <a:rPr lang="ar-SA" sz="3000" dirty="0">
                <a:solidFill>
                  <a:prstClr val="black"/>
                </a:solidFill>
                <a:latin typeface="Sakkal Majalla" panose="02000000000000000000" pitchFamily="2" charset="-78"/>
                <a:cs typeface="Sakkal Majalla" panose="02000000000000000000" pitchFamily="2" charset="-78"/>
              </a:rPr>
              <a:t>العلة: لئلا يجحف ذلك بسادات القوم المصلحين أو يوهن عزائمهم.</a:t>
            </a:r>
          </a:p>
        </p:txBody>
      </p:sp>
      <p:sp>
        <p:nvSpPr>
          <p:cNvPr id="7" name="مستطيل 6"/>
          <p:cNvSpPr/>
          <p:nvPr/>
        </p:nvSpPr>
        <p:spPr>
          <a:xfrm>
            <a:off x="300637" y="1324713"/>
            <a:ext cx="2516349" cy="2400657"/>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فجاء الشرع بإباحة المسألة فيها وجعل لهم نصيبا من الصدقة، ولو مع غنى إن لم يدفع من ماله.</a:t>
            </a:r>
          </a:p>
        </p:txBody>
      </p:sp>
      <p:sp>
        <p:nvSpPr>
          <p:cNvPr id="8" name="مستطيل 7"/>
          <p:cNvSpPr/>
          <p:nvPr/>
        </p:nvSpPr>
        <p:spPr>
          <a:xfrm>
            <a:off x="2992255" y="4350887"/>
            <a:ext cx="3784125"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ويُعطى وفاء دينه ولو لله، ولا يجوز له صرفه في غيره ولو فقيرا </a:t>
            </a:r>
          </a:p>
        </p:txBody>
      </p:sp>
      <p:sp>
        <p:nvSpPr>
          <p:cNvPr id="9" name="مستطيل 8"/>
          <p:cNvSpPr/>
          <p:nvPr/>
        </p:nvSpPr>
        <p:spPr>
          <a:xfrm>
            <a:off x="-21547" y="4350887"/>
            <a:ext cx="2926168" cy="1015663"/>
          </a:xfrm>
          <a:prstGeom prst="rect">
            <a:avLst/>
          </a:prstGeom>
        </p:spPr>
        <p:txBody>
          <a:bodyPr wrap="square">
            <a:spAutoFit/>
          </a:bodyPr>
          <a:lstStyle/>
          <a:p>
            <a:pPr algn="ctr"/>
            <a:r>
              <a:rPr lang="ar-SA" sz="2900" dirty="0">
                <a:solidFill>
                  <a:prstClr val="black"/>
                </a:solidFill>
                <a:latin typeface="Sakkal Majalla" panose="02000000000000000000" pitchFamily="2" charset="-78"/>
                <a:cs typeface="Sakkal Majalla" panose="02000000000000000000" pitchFamily="2" charset="-78"/>
              </a:rPr>
              <a:t>*وإن دفع إلى الغارم لفقره جاز أن يقضي منه دينه.</a:t>
            </a:r>
          </a:p>
        </p:txBody>
      </p:sp>
      <p:cxnSp>
        <p:nvCxnSpPr>
          <p:cNvPr id="11" name="رابط كسهم مستقيم 10"/>
          <p:cNvCxnSpPr>
            <a:stCxn id="4" idx="1"/>
            <a:endCxn id="6" idx="3"/>
          </p:cNvCxnSpPr>
          <p:nvPr/>
        </p:nvCxnSpPr>
        <p:spPr>
          <a:xfrm flipH="1">
            <a:off x="6776380" y="2525043"/>
            <a:ext cx="175269"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a:stCxn id="6" idx="1"/>
            <a:endCxn id="7" idx="3"/>
          </p:cNvCxnSpPr>
          <p:nvPr/>
        </p:nvCxnSpPr>
        <p:spPr>
          <a:xfrm flipH="1" flipV="1">
            <a:off x="2816986" y="2525042"/>
            <a:ext cx="175269" cy="1"/>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5" name="رابط كسهم مستقيم 14"/>
          <p:cNvCxnSpPr>
            <a:stCxn id="8" idx="1"/>
            <a:endCxn id="9" idx="3"/>
          </p:cNvCxnSpPr>
          <p:nvPr/>
        </p:nvCxnSpPr>
        <p:spPr>
          <a:xfrm flipH="1">
            <a:off x="2904621" y="4858719"/>
            <a:ext cx="87634"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a:stCxn id="3" idx="1"/>
            <a:endCxn id="8" idx="3"/>
          </p:cNvCxnSpPr>
          <p:nvPr/>
        </p:nvCxnSpPr>
        <p:spPr>
          <a:xfrm flipH="1">
            <a:off x="6776380" y="4858719"/>
            <a:ext cx="175269"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7" name="رابط كسهم مستقيم 16"/>
          <p:cNvCxnSpPr/>
          <p:nvPr/>
        </p:nvCxnSpPr>
        <p:spPr>
          <a:xfrm>
            <a:off x="9850441" y="984573"/>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1842626"/>
      </p:ext>
    </p:extLst>
  </p:cSld>
  <p:clrMapOvr>
    <a:masterClrMapping/>
  </p:clrMapOvr>
  <p:transition spd="slow">
    <p:push dir="u"/>
  </p:transition>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8495185" y="458839"/>
            <a:ext cx="3095135" cy="553998"/>
          </a:xfrm>
          <a:prstGeom prst="rect">
            <a:avLst/>
          </a:prstGeom>
          <a:solidFill>
            <a:srgbClr val="9AB9E7">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السابع: في سبيل الله </a:t>
            </a:r>
          </a:p>
        </p:txBody>
      </p:sp>
      <p:sp>
        <p:nvSpPr>
          <p:cNvPr id="3" name="مستطيل 2"/>
          <p:cNvSpPr/>
          <p:nvPr/>
        </p:nvSpPr>
        <p:spPr>
          <a:xfrm>
            <a:off x="5878708" y="4225313"/>
            <a:ext cx="574227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-نقل عبد الله : إذا خرج في سبيل الله أكل من الصدقة.</a:t>
            </a:r>
          </a:p>
        </p:txBody>
      </p:sp>
      <p:sp>
        <p:nvSpPr>
          <p:cNvPr id="4" name="مستطيل 3"/>
          <p:cNvSpPr/>
          <p:nvPr/>
        </p:nvSpPr>
        <p:spPr>
          <a:xfrm>
            <a:off x="8540980" y="3618206"/>
            <a:ext cx="262123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وإن لم يغز ردّ ما أخذه. </a:t>
            </a:r>
          </a:p>
        </p:txBody>
      </p:sp>
      <p:sp>
        <p:nvSpPr>
          <p:cNvPr id="5" name="مستطيل 4"/>
          <p:cNvSpPr/>
          <p:nvPr/>
        </p:nvSpPr>
        <p:spPr>
          <a:xfrm>
            <a:off x="4980752" y="3038478"/>
            <a:ext cx="625203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لا أن يشتري منها فرسا يحبسها أو عقارا يقفه على الغزاة، </a:t>
            </a:r>
          </a:p>
        </p:txBody>
      </p:sp>
      <p:sp>
        <p:nvSpPr>
          <p:cNvPr id="6" name="مستطيل 5"/>
          <p:cNvSpPr/>
          <p:nvPr/>
        </p:nvSpPr>
        <p:spPr>
          <a:xfrm>
            <a:off x="6615881" y="2389939"/>
            <a:ext cx="497443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ويجزئ أن يعطى منها لحج فرض فقير وعمرته. </a:t>
            </a:r>
          </a:p>
        </p:txBody>
      </p:sp>
      <p:sp>
        <p:nvSpPr>
          <p:cNvPr id="7" name="مستطيل 6"/>
          <p:cNvSpPr/>
          <p:nvPr/>
        </p:nvSpPr>
        <p:spPr>
          <a:xfrm>
            <a:off x="7952785" y="1741400"/>
            <a:ext cx="3637535"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فيُعطى ما يكفيه لغزوه ولو غنيا. </a:t>
            </a:r>
          </a:p>
        </p:txBody>
      </p:sp>
      <p:sp>
        <p:nvSpPr>
          <p:cNvPr id="8" name="مستطيل 7"/>
          <p:cNvSpPr/>
          <p:nvPr/>
        </p:nvSpPr>
        <p:spPr>
          <a:xfrm>
            <a:off x="4320381" y="1114384"/>
            <a:ext cx="726993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وهم الغزاة المتطوعة، أي: الذين لا ديوان لهم، أو لهم دون ما يكفيهم. </a:t>
            </a:r>
          </a:p>
        </p:txBody>
      </p:sp>
      <p:pic>
        <p:nvPicPr>
          <p:cNvPr id="9" name="صورة 8"/>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162211" y="3016955"/>
            <a:ext cx="428109" cy="486801"/>
          </a:xfrm>
          <a:prstGeom prst="rect">
            <a:avLst/>
          </a:prstGeom>
        </p:spPr>
      </p:pic>
      <p:pic>
        <p:nvPicPr>
          <p:cNvPr id="10" name="صورة 9"/>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162210" y="3665494"/>
            <a:ext cx="428109" cy="486801"/>
          </a:xfrm>
          <a:prstGeom prst="rect">
            <a:avLst/>
          </a:prstGeom>
        </p:spPr>
      </p:pic>
      <p:cxnSp>
        <p:nvCxnSpPr>
          <p:cNvPr id="11" name="رابط كسهم مستقيم 10"/>
          <p:cNvCxnSpPr/>
          <p:nvPr/>
        </p:nvCxnSpPr>
        <p:spPr>
          <a:xfrm>
            <a:off x="10235821" y="1012837"/>
            <a:ext cx="0" cy="124826"/>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2"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0655254"/>
      </p:ext>
    </p:extLst>
  </p:cSld>
  <p:clrMapOvr>
    <a:masterClrMapping/>
  </p:clrMapOvr>
  <p:transition spd="slow">
    <p:push dir="u"/>
  </p:transition>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9007522" y="537706"/>
            <a:ext cx="2497540" cy="553998"/>
          </a:xfrm>
          <a:prstGeom prst="rect">
            <a:avLst/>
          </a:prstGeom>
          <a:solidFill>
            <a:srgbClr val="9AB9E7">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الثامن: ابن السبيل</a:t>
            </a:r>
          </a:p>
        </p:txBody>
      </p:sp>
      <p:sp>
        <p:nvSpPr>
          <p:cNvPr id="10" name="مستطيل 9"/>
          <p:cNvSpPr/>
          <p:nvPr/>
        </p:nvSpPr>
        <p:spPr>
          <a:xfrm>
            <a:off x="3807725" y="3457247"/>
            <a:ext cx="7697338" cy="147732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فيُعطى ابن السبيل ما يوصله إلى بلده ولو وجد مقرضا، </a:t>
            </a:r>
          </a:p>
          <a:p>
            <a:pPr algn="ctr"/>
            <a:r>
              <a:rPr lang="ar-SA" sz="3000" dirty="0">
                <a:solidFill>
                  <a:prstClr val="black"/>
                </a:solidFill>
                <a:latin typeface="Sakkal Majalla" panose="02000000000000000000" pitchFamily="2" charset="-78"/>
                <a:cs typeface="Sakkal Majalla" panose="02000000000000000000" pitchFamily="2" charset="-78"/>
              </a:rPr>
              <a:t>وإن قصد بلدا واحتاج قبل وصوله إليها أعطي ما يصل به إلى البلد الذي قصده، وما يرجع به إلى بلده.</a:t>
            </a:r>
          </a:p>
        </p:txBody>
      </p:sp>
      <p:sp>
        <p:nvSpPr>
          <p:cNvPr id="11" name="مستطيل 10"/>
          <p:cNvSpPr/>
          <p:nvPr/>
        </p:nvSpPr>
        <p:spPr>
          <a:xfrm>
            <a:off x="4065324" y="2307443"/>
            <a:ext cx="6533721" cy="1015663"/>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لأن السبيل هي الطريق فسمي من لزمها ابن السبيل كما يقال: ولد الليل لمن يكثر خروجه فيه، وابن الماء نظيره لملازمته له.</a:t>
            </a:r>
          </a:p>
        </p:txBody>
      </p:sp>
      <p:sp>
        <p:nvSpPr>
          <p:cNvPr id="12" name="مستطيل 11"/>
          <p:cNvSpPr/>
          <p:nvPr/>
        </p:nvSpPr>
        <p:spPr>
          <a:xfrm>
            <a:off x="10599045" y="2307443"/>
            <a:ext cx="906017"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العلة: </a:t>
            </a:r>
          </a:p>
        </p:txBody>
      </p:sp>
      <p:sp>
        <p:nvSpPr>
          <p:cNvPr id="13" name="مستطيل 12"/>
          <p:cNvSpPr/>
          <p:nvPr/>
        </p:nvSpPr>
        <p:spPr>
          <a:xfrm>
            <a:off x="3807725" y="1217201"/>
            <a:ext cx="7697337"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وهو المسافر المنقطع به، أي: بسفره المباح أو المحرم إذا تاب، دون المنشئ للسفر من بلده إلى غيرها لأنه ليس في سبيل الله.</a:t>
            </a:r>
          </a:p>
        </p:txBody>
      </p:sp>
      <p:cxnSp>
        <p:nvCxnSpPr>
          <p:cNvPr id="7" name="رابط كسهم مستقيم 6"/>
          <p:cNvCxnSpPr/>
          <p:nvPr/>
        </p:nvCxnSpPr>
        <p:spPr>
          <a:xfrm>
            <a:off x="10249468" y="1094831"/>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9797017"/>
      </p:ext>
    </p:extLst>
  </p:cSld>
  <p:clrMapOvr>
    <a:masterClrMapping/>
  </p:clrMapOvr>
  <p:transition spd="slow">
    <p:push dir="u"/>
  </p:transition>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5705802" y="4976379"/>
            <a:ext cx="504176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ويُصدَّق من ادعى عيالا أو فقرا ولم يعرف بغنى.</a:t>
            </a:r>
          </a:p>
        </p:txBody>
      </p:sp>
      <p:sp>
        <p:nvSpPr>
          <p:cNvPr id="4" name="مستطيل 3"/>
          <p:cNvSpPr/>
          <p:nvPr/>
        </p:nvSpPr>
        <p:spPr>
          <a:xfrm>
            <a:off x="5938238" y="4422381"/>
            <a:ext cx="480933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 كل واحد من عائلته مقصود دفع حاجته.</a:t>
            </a:r>
          </a:p>
        </p:txBody>
      </p:sp>
      <p:sp>
        <p:nvSpPr>
          <p:cNvPr id="5" name="مستطيل 4"/>
          <p:cNvSpPr/>
          <p:nvPr/>
        </p:nvSpPr>
        <p:spPr>
          <a:xfrm>
            <a:off x="10769850" y="4422381"/>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6" name="مستطيل 5"/>
          <p:cNvSpPr/>
          <p:nvPr/>
        </p:nvSpPr>
        <p:spPr>
          <a:xfrm>
            <a:off x="9876977" y="3759187"/>
            <a:ext cx="1741182"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أخذ ما يكفيهم </a:t>
            </a:r>
          </a:p>
        </p:txBody>
      </p:sp>
      <p:sp>
        <p:nvSpPr>
          <p:cNvPr id="7" name="مستطيل 6"/>
          <p:cNvSpPr/>
          <p:nvPr/>
        </p:nvSpPr>
        <p:spPr>
          <a:xfrm>
            <a:off x="8948838" y="3095993"/>
            <a:ext cx="266932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-ومن كان ذا عيال: </a:t>
            </a:r>
            <a:endParaRPr lang="ar-SA" sz="2800" dirty="0">
              <a:solidFill>
                <a:schemeClr val="accent6">
                  <a:lumMod val="50000"/>
                </a:schemeClr>
              </a:solidFill>
              <a:cs typeface="PT Bold Heading" panose="00000400000000000000" pitchFamily="2" charset="-78"/>
            </a:endParaRPr>
          </a:p>
        </p:txBody>
      </p:sp>
      <p:sp>
        <p:nvSpPr>
          <p:cNvPr id="8" name="مستطيل 7"/>
          <p:cNvSpPr/>
          <p:nvPr/>
        </p:nvSpPr>
        <p:spPr>
          <a:xfrm>
            <a:off x="5072744" y="1399263"/>
            <a:ext cx="6745427"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وإن فضل مع ابن السبيل أو غاز أو غارم أو مكاتب شيء : ردّه</a:t>
            </a:r>
          </a:p>
        </p:txBody>
      </p:sp>
      <p:sp>
        <p:nvSpPr>
          <p:cNvPr id="9" name="مستطيل 8"/>
          <p:cNvSpPr/>
          <p:nvPr/>
        </p:nvSpPr>
        <p:spPr>
          <a:xfrm>
            <a:off x="5800177" y="584627"/>
            <a:ext cx="6017994"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فضل من الزكاة لدى الأصناف الثمانية]:</a:t>
            </a:r>
          </a:p>
        </p:txBody>
      </p:sp>
      <p:sp>
        <p:nvSpPr>
          <p:cNvPr id="14" name="مستطيل 13"/>
          <p:cNvSpPr/>
          <p:nvPr/>
        </p:nvSpPr>
        <p:spPr>
          <a:xfrm>
            <a:off x="360553" y="2025227"/>
            <a:ext cx="6745427"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وغيرهم يتصرف بما شاء لملكه له مستقرا. </a:t>
            </a:r>
          </a:p>
        </p:txBody>
      </p:sp>
      <p:sp>
        <p:nvSpPr>
          <p:cNvPr id="10"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8658036"/>
      </p:ext>
    </p:extLst>
  </p:cSld>
  <p:clrMapOvr>
    <a:masterClrMapping/>
  </p:clrMapOvr>
  <p:transition spd="slow">
    <p:push dir="u"/>
  </p:transition>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626285" y="505538"/>
            <a:ext cx="401127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-[دفع الزكاة إلى صنف واحد]:</a:t>
            </a:r>
          </a:p>
        </p:txBody>
      </p:sp>
      <p:sp>
        <p:nvSpPr>
          <p:cNvPr id="9" name="مستطيل 8"/>
          <p:cNvSpPr/>
          <p:nvPr/>
        </p:nvSpPr>
        <p:spPr>
          <a:xfrm>
            <a:off x="3146192" y="1890532"/>
            <a:ext cx="7487564" cy="1938992"/>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لقوله تعالى: {وإن تخفوها وتؤتوها الفقراء فهو خير لكم} [البقرة: 271] </a:t>
            </a:r>
          </a:p>
          <a:p>
            <a:pPr algn="just"/>
            <a:r>
              <a:rPr lang="ar-SA" sz="3000" dirty="0">
                <a:solidFill>
                  <a:prstClr val="black"/>
                </a:solidFill>
                <a:latin typeface="Sakkal Majalla" panose="02000000000000000000" pitchFamily="2" charset="-78"/>
                <a:cs typeface="Sakkal Majalla" panose="02000000000000000000" pitchFamily="2" charset="-78"/>
              </a:rPr>
              <a:t>ولحديث معاذ حين بعثه النبي - صلى الله عليه وسلم - إلى اليمن فقال: «أعلمهم أن الله قد فرض عليهم صدقة تؤخذ من </a:t>
            </a:r>
            <a:r>
              <a:rPr lang="ar-SA" sz="3000" dirty="0" err="1">
                <a:solidFill>
                  <a:prstClr val="black"/>
                </a:solidFill>
                <a:latin typeface="Sakkal Majalla" panose="02000000000000000000" pitchFamily="2" charset="-78"/>
                <a:cs typeface="Sakkal Majalla" panose="02000000000000000000" pitchFamily="2" charset="-78"/>
              </a:rPr>
              <a:t>أغنيائهم</a:t>
            </a:r>
            <a:r>
              <a:rPr lang="ar-SA" sz="3000" dirty="0">
                <a:solidFill>
                  <a:prstClr val="black"/>
                </a:solidFill>
                <a:latin typeface="Sakkal Majalla" panose="02000000000000000000" pitchFamily="2" charset="-78"/>
                <a:cs typeface="Sakkal Majalla" panose="02000000000000000000" pitchFamily="2" charset="-78"/>
              </a:rPr>
              <a:t> فترد على فقرائهم» متفق عليه، فلم يذكر في الآية والخبر إلا صنف واحد.</a:t>
            </a:r>
          </a:p>
        </p:txBody>
      </p:sp>
      <p:sp>
        <p:nvSpPr>
          <p:cNvPr id="10" name="مستطيل 9"/>
          <p:cNvSpPr/>
          <p:nvPr/>
        </p:nvSpPr>
        <p:spPr>
          <a:xfrm>
            <a:off x="10633756" y="1890532"/>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11" name="مستطيل 10"/>
          <p:cNvSpPr/>
          <p:nvPr/>
        </p:nvSpPr>
        <p:spPr>
          <a:xfrm>
            <a:off x="7127988" y="1191365"/>
            <a:ext cx="4509569"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ويجوز صرفها، أي: الزكاة إلى صنف واحد</a:t>
            </a:r>
          </a:p>
        </p:txBody>
      </p:sp>
      <p:pic>
        <p:nvPicPr>
          <p:cNvPr id="3" name="صورة 2"/>
          <p:cNvPicPr>
            <a:picLocks noChangeAspect="1"/>
          </p:cNvPicPr>
          <p:nvPr/>
        </p:nvPicPr>
        <p:blipFill rotWithShape="1">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t="2179"/>
          <a:stretch/>
        </p:blipFill>
        <p:spPr>
          <a:xfrm>
            <a:off x="1403117" y="1191365"/>
            <a:ext cx="1743075" cy="2571625"/>
          </a:xfrm>
          <a:prstGeom prst="rect">
            <a:avLst/>
          </a:prstGeom>
        </p:spPr>
      </p:pic>
      <p:sp>
        <p:nvSpPr>
          <p:cNvPr id="7"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3608236"/>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1239921" y="3891472"/>
            <a:ext cx="10316103" cy="553998"/>
          </a:xfrm>
          <a:prstGeom prst="rect">
            <a:avLst/>
          </a:prstGeom>
          <a:solidFill>
            <a:srgbClr val="9AB9E7">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ويسن دفعها إلى أقاربه الذين لا تلزمه مؤونتهم، كخاله وخالته على قدر حاجتهم، الأقرب فالأقرب </a:t>
            </a:r>
          </a:p>
        </p:txBody>
      </p:sp>
      <p:sp>
        <p:nvSpPr>
          <p:cNvPr id="4" name="مستطيل 3"/>
          <p:cNvSpPr/>
          <p:nvPr/>
        </p:nvSpPr>
        <p:spPr>
          <a:xfrm>
            <a:off x="8655871" y="3248742"/>
            <a:ext cx="290015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-[الأولى بأخذ الزكاة]:</a:t>
            </a:r>
          </a:p>
        </p:txBody>
      </p:sp>
      <p:sp>
        <p:nvSpPr>
          <p:cNvPr id="5" name="مستطيل 4"/>
          <p:cNvSpPr/>
          <p:nvPr/>
        </p:nvSpPr>
        <p:spPr>
          <a:xfrm>
            <a:off x="2225280" y="1932909"/>
            <a:ext cx="8243345"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لأنه - صلى الله عليه وسلم - «أمر بني زريق بدفع صدقتهم إلى سلمة بن صخر» . وقال لقبيصة: «أقم يا قبيصة حتى تأتينا الصدقة فنأمر لك بها» . </a:t>
            </a:r>
          </a:p>
        </p:txBody>
      </p:sp>
      <p:sp>
        <p:nvSpPr>
          <p:cNvPr id="6" name="مستطيل 5"/>
          <p:cNvSpPr/>
          <p:nvPr/>
        </p:nvSpPr>
        <p:spPr>
          <a:xfrm>
            <a:off x="10552223" y="1932909"/>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7" name="مستطيل 6"/>
          <p:cNvSpPr/>
          <p:nvPr/>
        </p:nvSpPr>
        <p:spPr>
          <a:xfrm>
            <a:off x="1239921" y="1290179"/>
            <a:ext cx="10316103"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ويجزئ الاقتصار على إنسان واحد ولو غريمه أو مكاتبه إن لم يكن حيلة.</a:t>
            </a:r>
          </a:p>
        </p:txBody>
      </p:sp>
      <p:sp>
        <p:nvSpPr>
          <p:cNvPr id="8" name="مستطيل 7"/>
          <p:cNvSpPr/>
          <p:nvPr/>
        </p:nvSpPr>
        <p:spPr>
          <a:xfrm>
            <a:off x="7296346" y="643380"/>
            <a:ext cx="419195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-[دفع الزكاة إلى إنسان واحد]:</a:t>
            </a:r>
          </a:p>
        </p:txBody>
      </p:sp>
      <p:sp>
        <p:nvSpPr>
          <p:cNvPr id="12" name="مستطيل 11"/>
          <p:cNvSpPr/>
          <p:nvPr/>
        </p:nvSpPr>
        <p:spPr>
          <a:xfrm>
            <a:off x="2851647" y="4534202"/>
            <a:ext cx="767549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«صدقتك على ذي القرابة صدقة وصلة» .</a:t>
            </a:r>
          </a:p>
        </p:txBody>
      </p:sp>
      <p:sp>
        <p:nvSpPr>
          <p:cNvPr id="13" name="مستطيل 12"/>
          <p:cNvSpPr/>
          <p:nvPr/>
        </p:nvSpPr>
        <p:spPr>
          <a:xfrm>
            <a:off x="10552223" y="4534202"/>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10"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3877406"/>
      </p:ext>
    </p:extLst>
  </p:cSld>
  <p:clrMapOvr>
    <a:masterClrMapping/>
  </p:clrMapOvr>
  <p:transition spd="slow">
    <p:push dir="u"/>
  </p:transition>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96ED6DCE-2822-4351-BEC2-990E0DEC6F01}"/>
              </a:ext>
            </a:extLst>
          </p:cNvPr>
          <p:cNvSpPr/>
          <p:nvPr/>
        </p:nvSpPr>
        <p:spPr>
          <a:xfrm>
            <a:off x="713402" y="5347253"/>
            <a:ext cx="3698448" cy="584775"/>
          </a:xfrm>
          <a:prstGeom prst="rect">
            <a:avLst/>
          </a:prstGeom>
        </p:spPr>
        <p:txBody>
          <a:bodyPr wrap="none">
            <a:spAutoFit/>
          </a:bodyPr>
          <a:lstStyle/>
          <a:p>
            <a:r>
              <a:rPr lang="ar-SA" sz="3200" dirty="0" smtClean="0">
                <a:solidFill>
                  <a:schemeClr val="bg2">
                    <a:lumMod val="25000"/>
                  </a:schemeClr>
                </a:solidFill>
                <a:latin typeface="Microsoft Uighur" pitchFamily="2" charset="-78"/>
                <a:cs typeface="Microsoft Uighur" pitchFamily="2" charset="-78"/>
              </a:rPr>
              <a:t>-فصل في الذين لا يجوز لهم الصدقة-</a:t>
            </a:r>
            <a:endParaRPr lang="ar-SA" sz="3200" dirty="0">
              <a:solidFill>
                <a:schemeClr val="bg2">
                  <a:lumMod val="25000"/>
                </a:schemeClr>
              </a:solidFill>
              <a:latin typeface="Microsoft Uighur" pitchFamily="2" charset="-78"/>
              <a:cs typeface="Microsoft Uighur" pitchFamily="2" charset="-78"/>
            </a:endParaRPr>
          </a:p>
        </p:txBody>
      </p:sp>
      <p:sp>
        <p:nvSpPr>
          <p:cNvPr id="6" name="مستطيل 1">
            <a:hlinkClick r:id="rId3" action="ppaction://hlinksldjump"/>
            <a:extLst>
              <a:ext uri="{FF2B5EF4-FFF2-40B4-BE49-F238E27FC236}">
                <a16:creationId xmlns:a16="http://schemas.microsoft.com/office/drawing/2014/main" xmlns="" id="{71D81812-6D25-463F-9220-CF29200615C2}"/>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0164980"/>
      </p:ext>
    </p:extLst>
  </p:cSld>
  <p:clrMapOvr>
    <a:masterClrMapping/>
  </p:clrMapOvr>
  <p:transition spd="slow">
    <p:push dir="u"/>
  </p:transition>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315986" y="1160579"/>
            <a:ext cx="4176216"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1-ولا يجزئ أن تدفع إلى هاشمي</a:t>
            </a:r>
          </a:p>
        </p:txBody>
      </p:sp>
      <p:sp>
        <p:nvSpPr>
          <p:cNvPr id="8" name="مستطيل 7"/>
          <p:cNvSpPr/>
          <p:nvPr/>
        </p:nvSpPr>
        <p:spPr>
          <a:xfrm>
            <a:off x="3035794" y="4047091"/>
            <a:ext cx="8039936"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لكن تجزئ إليه إن كان </a:t>
            </a:r>
            <a:r>
              <a:rPr lang="ar-SA" sz="3000" dirty="0" err="1">
                <a:solidFill>
                  <a:prstClr val="black"/>
                </a:solidFill>
                <a:latin typeface="Sakkal Majalla" panose="02000000000000000000" pitchFamily="2" charset="-78"/>
                <a:cs typeface="Sakkal Majalla" panose="02000000000000000000" pitchFamily="2" charset="-78"/>
              </a:rPr>
              <a:t>غازيا</a:t>
            </a:r>
            <a:r>
              <a:rPr lang="ar-SA" sz="3000" dirty="0">
                <a:solidFill>
                  <a:prstClr val="black"/>
                </a:solidFill>
                <a:latin typeface="Sakkal Majalla" panose="02000000000000000000" pitchFamily="2" charset="-78"/>
                <a:cs typeface="Sakkal Majalla" panose="02000000000000000000" pitchFamily="2" charset="-78"/>
              </a:rPr>
              <a:t> أو غارما لإصلاح ذات البين أو مؤلفا.</a:t>
            </a:r>
          </a:p>
        </p:txBody>
      </p:sp>
      <p:sp>
        <p:nvSpPr>
          <p:cNvPr id="9" name="مستطيل 8"/>
          <p:cNvSpPr/>
          <p:nvPr/>
        </p:nvSpPr>
        <p:spPr>
          <a:xfrm>
            <a:off x="3251414" y="3031428"/>
            <a:ext cx="7185439"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«إن الصدقة لا تنبغي لآل محمد إنما هي أوساخ الناس» أخرجه مسلم </a:t>
            </a:r>
          </a:p>
        </p:txBody>
      </p:sp>
      <p:sp>
        <p:nvSpPr>
          <p:cNvPr id="10" name="مستطيل 9"/>
          <p:cNvSpPr/>
          <p:nvPr/>
        </p:nvSpPr>
        <p:spPr>
          <a:xfrm>
            <a:off x="10436853" y="3031428"/>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11" name="مستطيل 10"/>
          <p:cNvSpPr/>
          <p:nvPr/>
        </p:nvSpPr>
        <p:spPr>
          <a:xfrm>
            <a:off x="3251415" y="1865171"/>
            <a:ext cx="8252424" cy="1015663"/>
          </a:xfrm>
          <a:prstGeom prst="rect">
            <a:avLst/>
          </a:prstGeom>
          <a:solidFill>
            <a:srgbClr val="FFEEB0">
              <a:alpha val="50196"/>
            </a:srgbClr>
          </a:solidFill>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أي من ينسب إلى هاشم بأن يكون من سلالته فدخل فيهم آل عباس وآل علي وآل جعفر وآل عقيل وآل الحارث بن عبد المطلب وآل أبي لهب.</a:t>
            </a:r>
          </a:p>
        </p:txBody>
      </p:sp>
      <p:sp>
        <p:nvSpPr>
          <p:cNvPr id="4" name="مستطيل 3"/>
          <p:cNvSpPr/>
          <p:nvPr/>
        </p:nvSpPr>
        <p:spPr>
          <a:xfrm>
            <a:off x="7879128" y="418280"/>
            <a:ext cx="362471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-الذين لا تجوز لهم الصدقة:</a:t>
            </a:r>
            <a:endParaRPr lang="ar-SA" sz="1600" dirty="0">
              <a:solidFill>
                <a:schemeClr val="accent6">
                  <a:lumMod val="50000"/>
                </a:schemeClr>
              </a:solidFill>
              <a:cs typeface="PT Bold Heading" panose="00000400000000000000" pitchFamily="2" charset="-78"/>
            </a:endParaRPr>
          </a:p>
        </p:txBody>
      </p:sp>
      <p:pic>
        <p:nvPicPr>
          <p:cNvPr id="12" name="صورة 11"/>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075730" y="4047091"/>
            <a:ext cx="428109" cy="486801"/>
          </a:xfrm>
          <a:prstGeom prst="rect">
            <a:avLst/>
          </a:prstGeom>
        </p:spPr>
      </p:pic>
      <p:sp>
        <p:nvSpPr>
          <p:cNvPr id="13"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0848035"/>
      </p:ext>
    </p:extLst>
  </p:cSld>
  <p:clrMapOvr>
    <a:masterClrMapping/>
  </p:clrMapOvr>
  <p:transition spd="slow">
    <p:push dir="u"/>
  </p:transition>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3193577" y="3787177"/>
            <a:ext cx="7508024" cy="2400657"/>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لأن آية الأصناف وغيرها من </a:t>
            </a:r>
            <a:r>
              <a:rPr lang="ar-SA" sz="3000" dirty="0" err="1">
                <a:solidFill>
                  <a:prstClr val="black"/>
                </a:solidFill>
                <a:latin typeface="Sakkal Majalla" panose="02000000000000000000" pitchFamily="2" charset="-78"/>
                <a:cs typeface="Sakkal Majalla" panose="02000000000000000000" pitchFamily="2" charset="-78"/>
              </a:rPr>
              <a:t>العمومات</a:t>
            </a:r>
            <a:r>
              <a:rPr lang="ar-SA" sz="3000" dirty="0">
                <a:solidFill>
                  <a:prstClr val="black"/>
                </a:solidFill>
                <a:latin typeface="Sakkal Majalla" panose="02000000000000000000" pitchFamily="2" charset="-78"/>
                <a:cs typeface="Sakkal Majalla" panose="02000000000000000000" pitchFamily="2" charset="-78"/>
              </a:rPr>
              <a:t> </a:t>
            </a:r>
            <a:r>
              <a:rPr lang="ar-SA" sz="3000" dirty="0" err="1">
                <a:solidFill>
                  <a:prstClr val="black"/>
                </a:solidFill>
                <a:latin typeface="Sakkal Majalla" panose="02000000000000000000" pitchFamily="2" charset="-78"/>
                <a:cs typeface="Sakkal Majalla" panose="02000000000000000000" pitchFamily="2" charset="-78"/>
              </a:rPr>
              <a:t>تتناولهم</a:t>
            </a:r>
            <a:r>
              <a:rPr lang="ar-SA" sz="3000" dirty="0">
                <a:solidFill>
                  <a:prstClr val="black"/>
                </a:solidFill>
                <a:latin typeface="Sakkal Majalla" panose="02000000000000000000" pitchFamily="2" charset="-78"/>
                <a:cs typeface="Sakkal Majalla" panose="02000000000000000000" pitchFamily="2" charset="-78"/>
              </a:rPr>
              <a:t>، ومشاركتهم لبني هاشم في الخمس ليس لمجرد قرابتهم بدليل أن بني نوفل وبني عبد شمس مثلهم، ولم يعطوا شيئا من الخمس إنما شاركوهم بالنصرة مع القرابة، كما أشار إليه - صلى الله عليه وسلم - بقوله: «لم يفارقوني في جاهلية ولا إسلام» والنصرة لا تقتضي حرمان الزكاة.</a:t>
            </a:r>
          </a:p>
        </p:txBody>
      </p:sp>
      <p:sp>
        <p:nvSpPr>
          <p:cNvPr id="5" name="مستطيل 4"/>
          <p:cNvSpPr/>
          <p:nvPr/>
        </p:nvSpPr>
        <p:spPr>
          <a:xfrm>
            <a:off x="3193577" y="3111173"/>
            <a:ext cx="8298625"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والأصح تجزئ إليهم اختاره الخرقي والشيخان وغيرهم.</a:t>
            </a:r>
          </a:p>
        </p:txBody>
      </p:sp>
      <p:sp>
        <p:nvSpPr>
          <p:cNvPr id="6" name="مستطيل 5"/>
          <p:cNvSpPr/>
          <p:nvPr/>
        </p:nvSpPr>
        <p:spPr>
          <a:xfrm>
            <a:off x="3765407" y="2549914"/>
            <a:ext cx="7726796"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اختاره القاضي وأصحابه وصححه ابن المنجى ، وجزم به في الوجيز وغيره. </a:t>
            </a:r>
          </a:p>
        </p:txBody>
      </p:sp>
      <p:sp>
        <p:nvSpPr>
          <p:cNvPr id="12" name="مستطيل 11"/>
          <p:cNvSpPr/>
          <p:nvPr/>
        </p:nvSpPr>
        <p:spPr>
          <a:xfrm>
            <a:off x="7049638" y="1866181"/>
            <a:ext cx="3651962"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لمشاركتهم لبني هاشم في الخمس، </a:t>
            </a:r>
          </a:p>
        </p:txBody>
      </p:sp>
      <p:sp>
        <p:nvSpPr>
          <p:cNvPr id="8" name="مربع نص 7"/>
          <p:cNvSpPr txBox="1"/>
          <p:nvPr/>
        </p:nvSpPr>
        <p:spPr>
          <a:xfrm>
            <a:off x="9512490" y="1160579"/>
            <a:ext cx="1979712" cy="553998"/>
          </a:xfrm>
          <a:prstGeom prst="rect">
            <a:avLst/>
          </a:prstGeom>
          <a:solidFill>
            <a:srgbClr val="9AB9E7">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2-ولا إلى مُطّلِبي</a:t>
            </a:r>
          </a:p>
        </p:txBody>
      </p:sp>
      <p:sp>
        <p:nvSpPr>
          <p:cNvPr id="10" name="مستطيل 9"/>
          <p:cNvSpPr/>
          <p:nvPr/>
        </p:nvSpPr>
        <p:spPr>
          <a:xfrm>
            <a:off x="10701600" y="1866181"/>
            <a:ext cx="790602"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a:t>
            </a:r>
          </a:p>
        </p:txBody>
      </p:sp>
      <p:sp>
        <p:nvSpPr>
          <p:cNvPr id="11" name="مستطيل 10"/>
          <p:cNvSpPr/>
          <p:nvPr/>
        </p:nvSpPr>
        <p:spPr>
          <a:xfrm>
            <a:off x="10701600" y="3787177"/>
            <a:ext cx="790602"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a:t>
            </a:r>
          </a:p>
        </p:txBody>
      </p:sp>
      <p:sp>
        <p:nvSpPr>
          <p:cNvPr id="13"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
        <p:nvSpPr>
          <p:cNvPr id="2" name="مستطيل 1">
            <a:extLst>
              <a:ext uri="{FF2B5EF4-FFF2-40B4-BE49-F238E27FC236}">
                <a16:creationId xmlns:a16="http://schemas.microsoft.com/office/drawing/2014/main" xmlns="" id="{AC7FCFBF-A334-4A46-A13A-AC4BAD01C50E}"/>
              </a:ext>
            </a:extLst>
          </p:cNvPr>
          <p:cNvSpPr/>
          <p:nvPr/>
        </p:nvSpPr>
        <p:spPr>
          <a:xfrm>
            <a:off x="7879128" y="418280"/>
            <a:ext cx="362471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-الذين لا تجوز لهم الصدقة:</a:t>
            </a:r>
            <a:endParaRPr lang="ar-SA" sz="1600" dirty="0">
              <a:solidFill>
                <a:schemeClr val="accent6">
                  <a:lumMod val="50000"/>
                </a:schemeClr>
              </a:solidFill>
              <a:cs typeface="PT Bold Heading" panose="00000400000000000000" pitchFamily="2" charset="-78"/>
            </a:endParaRPr>
          </a:p>
        </p:txBody>
      </p:sp>
    </p:spTree>
    <p:extLst>
      <p:ext uri="{BB962C8B-B14F-4D97-AF65-F5344CB8AC3E}">
        <p14:creationId xmlns:p14="http://schemas.microsoft.com/office/powerpoint/2010/main" val="3829421828"/>
      </p:ext>
    </p:extLst>
  </p:cSld>
  <p:clrMapOvr>
    <a:masterClrMapping/>
  </p:clrMapOvr>
  <p:transition spd="slow">
    <p:push dir="u"/>
  </p:transition>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مخطط انسيابي: معالجة متعاقبة 10">
            <a:extLst>
              <a:ext uri="{FF2B5EF4-FFF2-40B4-BE49-F238E27FC236}">
                <a16:creationId xmlns:a16="http://schemas.microsoft.com/office/drawing/2014/main" xmlns="" id="{829AC7D4-D10E-4B6B-BD97-706DE74DA112}"/>
              </a:ext>
            </a:extLst>
          </p:cNvPr>
          <p:cNvSpPr/>
          <p:nvPr/>
        </p:nvSpPr>
        <p:spPr>
          <a:xfrm>
            <a:off x="5392029" y="3317075"/>
            <a:ext cx="6100173" cy="705602"/>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5" name="صورة 14">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950933" y="3356275"/>
            <a:ext cx="443865" cy="468630"/>
          </a:xfrm>
          <a:prstGeom prst="rect">
            <a:avLst/>
          </a:prstGeom>
        </p:spPr>
      </p:pic>
      <p:sp>
        <p:nvSpPr>
          <p:cNvPr id="5" name="مستطيل 4"/>
          <p:cNvSpPr/>
          <p:nvPr/>
        </p:nvSpPr>
        <p:spPr>
          <a:xfrm>
            <a:off x="3178461" y="4882823"/>
            <a:ext cx="191430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لاستغنائه بذلك.</a:t>
            </a:r>
          </a:p>
        </p:txBody>
      </p:sp>
      <p:sp>
        <p:nvSpPr>
          <p:cNvPr id="6" name="مستطيل 5"/>
          <p:cNvSpPr/>
          <p:nvPr/>
        </p:nvSpPr>
        <p:spPr>
          <a:xfrm>
            <a:off x="5268036" y="4882823"/>
            <a:ext cx="6235803"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5- ولا إلى فقير ينفق عليه من وجبت عليه نفقته من أقاربه</a:t>
            </a:r>
          </a:p>
        </p:txBody>
      </p:sp>
      <p:sp>
        <p:nvSpPr>
          <p:cNvPr id="7" name="مستطيل 6"/>
          <p:cNvSpPr/>
          <p:nvPr/>
        </p:nvSpPr>
        <p:spPr>
          <a:xfrm>
            <a:off x="5268036" y="4247259"/>
            <a:ext cx="6235804"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4- ولا إلى فقيرة تحت غني منفق.</a:t>
            </a:r>
          </a:p>
        </p:txBody>
      </p:sp>
      <p:sp>
        <p:nvSpPr>
          <p:cNvPr id="8" name="مستطيل 7"/>
          <p:cNvSpPr/>
          <p:nvPr/>
        </p:nvSpPr>
        <p:spPr>
          <a:xfrm>
            <a:off x="5333691" y="3385792"/>
            <a:ext cx="5617242"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ولكل أخذ صدقة تطوع ووصية أو نذر لفقر لا كفارة.</a:t>
            </a:r>
          </a:p>
        </p:txBody>
      </p:sp>
      <p:sp>
        <p:nvSpPr>
          <p:cNvPr id="9" name="مستطيل 8"/>
          <p:cNvSpPr/>
          <p:nvPr/>
        </p:nvSpPr>
        <p:spPr>
          <a:xfrm>
            <a:off x="5392030" y="2563971"/>
            <a:ext cx="611181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ولكن على الأصح تجزئ إلى موالي بني المطلب كإليهم.</a:t>
            </a:r>
          </a:p>
        </p:txBody>
      </p:sp>
      <p:sp>
        <p:nvSpPr>
          <p:cNvPr id="10" name="مستطيل 9"/>
          <p:cNvSpPr/>
          <p:nvPr/>
        </p:nvSpPr>
        <p:spPr>
          <a:xfrm>
            <a:off x="454884" y="1862275"/>
            <a:ext cx="10091225"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«وإن مولى القوم منهم» رواه أبو داود والنسائي والترمذي وصححه </a:t>
            </a:r>
          </a:p>
        </p:txBody>
      </p:sp>
      <p:sp>
        <p:nvSpPr>
          <p:cNvPr id="12" name="مربع نص 11"/>
          <p:cNvSpPr txBox="1"/>
          <p:nvPr/>
        </p:nvSpPr>
        <p:spPr>
          <a:xfrm>
            <a:off x="5392029" y="1160579"/>
            <a:ext cx="6100173"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3-ولا إلى مواليهما</a:t>
            </a:r>
          </a:p>
        </p:txBody>
      </p:sp>
      <p:sp>
        <p:nvSpPr>
          <p:cNvPr id="14" name="مستطيل 13"/>
          <p:cNvSpPr/>
          <p:nvPr/>
        </p:nvSpPr>
        <p:spPr>
          <a:xfrm>
            <a:off x="10546109" y="1866181"/>
            <a:ext cx="946093"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a:t>
            </a:r>
          </a:p>
        </p:txBody>
      </p:sp>
      <p:cxnSp>
        <p:nvCxnSpPr>
          <p:cNvPr id="16" name="رابط كسهم مستقيم 15"/>
          <p:cNvCxnSpPr/>
          <p:nvPr/>
        </p:nvCxnSpPr>
        <p:spPr>
          <a:xfrm flipH="1">
            <a:off x="5092767" y="5145413"/>
            <a:ext cx="175269"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7"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
        <p:nvSpPr>
          <p:cNvPr id="2" name="مستطيل 1">
            <a:extLst>
              <a:ext uri="{FF2B5EF4-FFF2-40B4-BE49-F238E27FC236}">
                <a16:creationId xmlns:a16="http://schemas.microsoft.com/office/drawing/2014/main" xmlns="" id="{BE42764B-0B8D-46DB-B091-447536E4E016}"/>
              </a:ext>
            </a:extLst>
          </p:cNvPr>
          <p:cNvSpPr/>
          <p:nvPr/>
        </p:nvSpPr>
        <p:spPr>
          <a:xfrm>
            <a:off x="7879128" y="418280"/>
            <a:ext cx="362471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-الذين لا تجوز لهم الصدقة:</a:t>
            </a:r>
            <a:endParaRPr lang="ar-SA" sz="1600" dirty="0">
              <a:solidFill>
                <a:schemeClr val="accent6">
                  <a:lumMod val="50000"/>
                </a:schemeClr>
              </a:solidFill>
              <a:cs typeface="PT Bold Heading" panose="00000400000000000000" pitchFamily="2" charset="-78"/>
            </a:endParaRPr>
          </a:p>
        </p:txBody>
      </p:sp>
    </p:spTree>
    <p:extLst>
      <p:ext uri="{BB962C8B-B14F-4D97-AF65-F5344CB8AC3E}">
        <p14:creationId xmlns:p14="http://schemas.microsoft.com/office/powerpoint/2010/main" val="16779708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مخطط انسيابي: معالجة متعاقبة 21">
            <a:extLst>
              <a:ext uri="{FF2B5EF4-FFF2-40B4-BE49-F238E27FC236}">
                <a16:creationId xmlns:a16="http://schemas.microsoft.com/office/drawing/2014/main" xmlns="" id="{829AC7D4-D10E-4B6B-BD97-706DE74DA112}"/>
              </a:ext>
            </a:extLst>
          </p:cNvPr>
          <p:cNvSpPr/>
          <p:nvPr/>
        </p:nvSpPr>
        <p:spPr>
          <a:xfrm>
            <a:off x="1448666" y="5093550"/>
            <a:ext cx="5392559"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sp>
        <p:nvSpPr>
          <p:cNvPr id="2" name="مستطيل 1"/>
          <p:cNvSpPr/>
          <p:nvPr/>
        </p:nvSpPr>
        <p:spPr>
          <a:xfrm>
            <a:off x="6108568" y="4473603"/>
            <a:ext cx="4823853" cy="553998"/>
          </a:xfrm>
          <a:prstGeom prst="rect">
            <a:avLst/>
          </a:prstGeom>
        </p:spPr>
        <p:txBody>
          <a:bodyPr wrap="square">
            <a:spAutoFit/>
          </a:bodyPr>
          <a:lstStyle/>
          <a:p>
            <a:pPr marL="457200" indent="-457200">
              <a:buFont typeface="Arial" pitchFamily="34" charset="0"/>
              <a:buChar char="•"/>
            </a:pPr>
            <a:r>
              <a:rPr lang="ar-SA" sz="3000" dirty="0" smtClean="0">
                <a:solidFill>
                  <a:srgbClr val="000000"/>
                </a:solidFill>
                <a:latin typeface="Sakkal Majalla" panose="02000000000000000000" pitchFamily="2" charset="-78"/>
                <a:cs typeface="Sakkal Majalla" panose="02000000000000000000" pitchFamily="2" charset="-78"/>
              </a:rPr>
              <a:t>وإن </a:t>
            </a:r>
            <a:r>
              <a:rPr lang="ar-SA" sz="3000" dirty="0">
                <a:solidFill>
                  <a:srgbClr val="000000"/>
                </a:solidFill>
                <a:latin typeface="Sakkal Majalla" panose="02000000000000000000" pitchFamily="2" charset="-78"/>
                <a:cs typeface="Sakkal Majalla" panose="02000000000000000000" pitchFamily="2" charset="-78"/>
              </a:rPr>
              <a:t>نقص النصاب في بعض الحول</a:t>
            </a:r>
            <a:r>
              <a:rPr lang="ar-SA" sz="3000" dirty="0" smtClean="0">
                <a:solidFill>
                  <a:srgbClr val="000000"/>
                </a:solidFill>
                <a:latin typeface="Sakkal Majalla" panose="02000000000000000000" pitchFamily="2" charset="-78"/>
                <a:cs typeface="Sakkal Majalla" panose="02000000000000000000" pitchFamily="2" charset="-78"/>
              </a:rPr>
              <a:t>:</a:t>
            </a:r>
          </a:p>
        </p:txBody>
      </p:sp>
      <p:sp>
        <p:nvSpPr>
          <p:cNvPr id="19" name="مستطيل 18"/>
          <p:cNvSpPr/>
          <p:nvPr/>
        </p:nvSpPr>
        <p:spPr>
          <a:xfrm>
            <a:off x="7061009" y="1014271"/>
            <a:ext cx="3828197" cy="553998"/>
          </a:xfrm>
          <a:prstGeom prst="rect">
            <a:avLst/>
          </a:prstGeom>
        </p:spPr>
        <p:txBody>
          <a:bodyPr wrap="square">
            <a:spAutoFit/>
          </a:bodyPr>
          <a:lstStyle/>
          <a:p>
            <a:pPr marL="457200" lvl="0" indent="-457200">
              <a:buFont typeface="Arial" pitchFamily="34" charset="0"/>
              <a:buChar char="•"/>
            </a:pPr>
            <a:r>
              <a:rPr lang="ar-SA" sz="3000" dirty="0" smtClean="0">
                <a:solidFill>
                  <a:srgbClr val="000000"/>
                </a:solidFill>
                <a:latin typeface="Sakkal Majalla" panose="02000000000000000000" pitchFamily="2" charset="-78"/>
                <a:cs typeface="Sakkal Majalla" panose="02000000000000000000" pitchFamily="2" charset="-78"/>
              </a:rPr>
              <a:t>وإن </a:t>
            </a:r>
            <a:r>
              <a:rPr lang="ar-SA" sz="3000" dirty="0">
                <a:solidFill>
                  <a:srgbClr val="000000"/>
                </a:solidFill>
                <a:latin typeface="Sakkal Majalla" panose="02000000000000000000" pitchFamily="2" charset="-78"/>
                <a:cs typeface="Sakkal Majalla" panose="02000000000000000000" pitchFamily="2" charset="-78"/>
              </a:rPr>
              <a:t>ملك نصابا صغارًا</a:t>
            </a:r>
            <a:r>
              <a:rPr lang="ar-SA" sz="3000" dirty="0" smtClean="0">
                <a:solidFill>
                  <a:srgbClr val="000000"/>
                </a:solidFill>
                <a:latin typeface="Sakkal Majalla" panose="02000000000000000000" pitchFamily="2" charset="-78"/>
                <a:cs typeface="Sakkal Majalla" panose="02000000000000000000" pitchFamily="2" charset="-78"/>
              </a:rPr>
              <a:t>:</a:t>
            </a:r>
          </a:p>
        </p:txBody>
      </p:sp>
      <p:sp>
        <p:nvSpPr>
          <p:cNvPr id="20" name="مستطيل 19"/>
          <p:cNvSpPr/>
          <p:nvPr/>
        </p:nvSpPr>
        <p:spPr>
          <a:xfrm>
            <a:off x="7061009" y="2773016"/>
            <a:ext cx="3828197" cy="553998"/>
          </a:xfrm>
          <a:prstGeom prst="rect">
            <a:avLst/>
          </a:prstGeom>
        </p:spPr>
        <p:txBody>
          <a:bodyPr wrap="square">
            <a:spAutoFit/>
          </a:bodyPr>
          <a:lstStyle/>
          <a:p>
            <a:pPr marL="457200" lvl="0" indent="-457200">
              <a:buFont typeface="Arial" pitchFamily="34" charset="0"/>
              <a:buChar char="•"/>
            </a:pPr>
            <a:r>
              <a:rPr lang="ar-SA" sz="3000" dirty="0" smtClean="0">
                <a:solidFill>
                  <a:srgbClr val="000000"/>
                </a:solidFill>
                <a:latin typeface="Sakkal Majalla" panose="02000000000000000000" pitchFamily="2" charset="-78"/>
                <a:cs typeface="Sakkal Majalla" panose="02000000000000000000" pitchFamily="2" charset="-78"/>
              </a:rPr>
              <a:t>لكن </a:t>
            </a:r>
            <a:r>
              <a:rPr lang="ar-SA" sz="3000" dirty="0">
                <a:solidFill>
                  <a:srgbClr val="000000"/>
                </a:solidFill>
                <a:latin typeface="Sakkal Majalla" panose="02000000000000000000" pitchFamily="2" charset="-78"/>
                <a:cs typeface="Sakkal Majalla" panose="02000000000000000000" pitchFamily="2" charset="-78"/>
              </a:rPr>
              <a:t>لو تغذت باللبن </a:t>
            </a:r>
            <a:r>
              <a:rPr lang="ar-SA" sz="3000" dirty="0" smtClean="0">
                <a:solidFill>
                  <a:srgbClr val="000000"/>
                </a:solidFill>
                <a:latin typeface="Sakkal Majalla" panose="02000000000000000000" pitchFamily="2" charset="-78"/>
                <a:cs typeface="Sakkal Majalla" panose="02000000000000000000" pitchFamily="2" charset="-78"/>
              </a:rPr>
              <a:t>فقط </a:t>
            </a:r>
            <a:endParaRPr lang="ar-SA" sz="3000" dirty="0">
              <a:solidFill>
                <a:srgbClr val="000000"/>
              </a:solidFill>
              <a:latin typeface="Sakkal Majalla" panose="02000000000000000000" pitchFamily="2" charset="-78"/>
              <a:cs typeface="Sakkal Majalla" panose="02000000000000000000" pitchFamily="2" charset="-78"/>
            </a:endParaRPr>
          </a:p>
        </p:txBody>
      </p:sp>
      <p:sp>
        <p:nvSpPr>
          <p:cNvPr id="24" name="مربع نص 23"/>
          <p:cNvSpPr txBox="1"/>
          <p:nvPr/>
        </p:nvSpPr>
        <p:spPr>
          <a:xfrm>
            <a:off x="3781608" y="379865"/>
            <a:ext cx="4793318"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-[مسائل في انعقاد و انقطاع الحول]:</a:t>
            </a:r>
          </a:p>
        </p:txBody>
      </p:sp>
      <p:sp>
        <p:nvSpPr>
          <p:cNvPr id="7" name="مستطيل 6"/>
          <p:cNvSpPr/>
          <p:nvPr/>
        </p:nvSpPr>
        <p:spPr>
          <a:xfrm>
            <a:off x="1026744" y="2149735"/>
            <a:ext cx="8327922"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لعموم قوله عليه السلام: «في أربعين شاة: شاة» ؛ لأنها تقع على الكبير والصغير.</a:t>
            </a:r>
          </a:p>
        </p:txBody>
      </p:sp>
      <p:sp>
        <p:nvSpPr>
          <p:cNvPr id="8" name="مستطيل 7"/>
          <p:cNvSpPr/>
          <p:nvPr/>
        </p:nvSpPr>
        <p:spPr>
          <a:xfrm>
            <a:off x="9354666" y="2141668"/>
            <a:ext cx="1003801"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الدليل :</a:t>
            </a:r>
          </a:p>
        </p:txBody>
      </p:sp>
      <p:sp>
        <p:nvSpPr>
          <p:cNvPr id="10" name="مستطيل 9"/>
          <p:cNvSpPr/>
          <p:nvPr/>
        </p:nvSpPr>
        <p:spPr>
          <a:xfrm>
            <a:off x="6863140" y="1534434"/>
            <a:ext cx="2523448"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انعقد حوله حين ملكه</a:t>
            </a:r>
          </a:p>
        </p:txBody>
      </p:sp>
      <p:sp>
        <p:nvSpPr>
          <p:cNvPr id="12" name="مستطيل 11"/>
          <p:cNvSpPr/>
          <p:nvPr/>
        </p:nvSpPr>
        <p:spPr>
          <a:xfrm>
            <a:off x="9354667" y="1534434"/>
            <a:ext cx="1003801"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14" name="مستطيل 13"/>
          <p:cNvSpPr/>
          <p:nvPr/>
        </p:nvSpPr>
        <p:spPr>
          <a:xfrm>
            <a:off x="7805324" y="3923271"/>
            <a:ext cx="1539204"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لعدم السوم.</a:t>
            </a:r>
          </a:p>
        </p:txBody>
      </p:sp>
      <p:sp>
        <p:nvSpPr>
          <p:cNvPr id="15" name="مستطيل 14"/>
          <p:cNvSpPr/>
          <p:nvPr/>
        </p:nvSpPr>
        <p:spPr>
          <a:xfrm>
            <a:off x="9344528" y="3935218"/>
            <a:ext cx="1003801"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العلة : </a:t>
            </a:r>
          </a:p>
        </p:txBody>
      </p:sp>
      <p:sp>
        <p:nvSpPr>
          <p:cNvPr id="16" name="مستطيل 15"/>
          <p:cNvSpPr/>
          <p:nvPr/>
        </p:nvSpPr>
        <p:spPr>
          <a:xfrm>
            <a:off x="8249355" y="3336670"/>
            <a:ext cx="1095173"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لم تجب.</a:t>
            </a:r>
          </a:p>
        </p:txBody>
      </p:sp>
      <p:sp>
        <p:nvSpPr>
          <p:cNvPr id="18" name="مستطيل 17"/>
          <p:cNvSpPr/>
          <p:nvPr/>
        </p:nvSpPr>
        <p:spPr>
          <a:xfrm>
            <a:off x="9354665" y="3328778"/>
            <a:ext cx="1003801"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21" name="مستطيل 20"/>
          <p:cNvSpPr/>
          <p:nvPr/>
        </p:nvSpPr>
        <p:spPr>
          <a:xfrm>
            <a:off x="1331148" y="5132751"/>
            <a:ext cx="4968808" cy="1015663"/>
          </a:xfrm>
          <a:prstGeom prst="rect">
            <a:avLst/>
          </a:prstGeom>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لكن يعفى في الأثمان وقيم العروض عن نقص يسير؛ كحبة وحبتين؛ لعدم </a:t>
            </a:r>
            <a:r>
              <a:rPr lang="ar-SA" sz="3000" dirty="0">
                <a:latin typeface="Sakkal Majalla" panose="02000000000000000000" pitchFamily="2" charset="-78"/>
                <a:cs typeface="Sakkal Majalla" panose="02000000000000000000" pitchFamily="2" charset="-78"/>
              </a:rPr>
              <a:t>انضباطه.</a:t>
            </a:r>
            <a:endParaRPr lang="ar-SA" sz="3000" dirty="0"/>
          </a:p>
        </p:txBody>
      </p:sp>
      <p:sp>
        <p:nvSpPr>
          <p:cNvPr id="26" name="مستطيل 25"/>
          <p:cNvSpPr/>
          <p:nvPr/>
        </p:nvSpPr>
        <p:spPr>
          <a:xfrm>
            <a:off x="7759443" y="5594416"/>
            <a:ext cx="1614546" cy="553998"/>
          </a:xfrm>
          <a:prstGeom prst="rect">
            <a:avLst/>
          </a:prstGeom>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لعدم الشرط.</a:t>
            </a:r>
          </a:p>
        </p:txBody>
      </p:sp>
      <p:sp>
        <p:nvSpPr>
          <p:cNvPr id="27" name="مستطيل 26"/>
          <p:cNvSpPr/>
          <p:nvPr/>
        </p:nvSpPr>
        <p:spPr>
          <a:xfrm>
            <a:off x="9383505" y="5594416"/>
            <a:ext cx="1003801" cy="553998"/>
          </a:xfrm>
          <a:prstGeom prst="rect">
            <a:avLst/>
          </a:prstGeom>
          <a:solidFill>
            <a:srgbClr val="7F7F7F">
              <a:alpha val="60000"/>
            </a:srgbClr>
          </a:solidFill>
        </p:spPr>
        <p:txBody>
          <a:bodyPr wrap="square">
            <a:spAutoFit/>
          </a:bodyPr>
          <a:lstStyle/>
          <a:p>
            <a:pPr algn="ctr"/>
            <a:r>
              <a:rPr lang="ar-SA" sz="3000" dirty="0">
                <a:solidFill>
                  <a:srgbClr val="000000"/>
                </a:solidFill>
                <a:latin typeface="Sakkal Majalla" panose="02000000000000000000" pitchFamily="2" charset="-78"/>
                <a:cs typeface="Sakkal Majalla" panose="02000000000000000000" pitchFamily="2" charset="-78"/>
              </a:rPr>
              <a:t>العلة :   </a:t>
            </a:r>
            <a:endParaRPr lang="ar-SA" sz="3000" dirty="0">
              <a:latin typeface="Sakkal Majalla" panose="02000000000000000000" pitchFamily="2" charset="-78"/>
              <a:cs typeface="Sakkal Majalla" panose="02000000000000000000" pitchFamily="2" charset="-78"/>
            </a:endParaRPr>
          </a:p>
        </p:txBody>
      </p:sp>
      <p:sp>
        <p:nvSpPr>
          <p:cNvPr id="28" name="مستطيل 27"/>
          <p:cNvSpPr/>
          <p:nvPr/>
        </p:nvSpPr>
        <p:spPr>
          <a:xfrm>
            <a:off x="8520495" y="4959785"/>
            <a:ext cx="909224" cy="553998"/>
          </a:xfrm>
          <a:prstGeom prst="rect">
            <a:avLst/>
          </a:prstGeom>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انقطع.</a:t>
            </a:r>
          </a:p>
        </p:txBody>
      </p:sp>
      <p:sp>
        <p:nvSpPr>
          <p:cNvPr id="29" name="مستطيل 28"/>
          <p:cNvSpPr/>
          <p:nvPr/>
        </p:nvSpPr>
        <p:spPr>
          <a:xfrm>
            <a:off x="9383505" y="4963068"/>
            <a:ext cx="1003801" cy="553998"/>
          </a:xfrm>
          <a:prstGeom prst="rect">
            <a:avLst/>
          </a:prstGeom>
          <a:solidFill>
            <a:srgbClr val="7F7F7F">
              <a:alpha val="60000"/>
            </a:srgbClr>
          </a:solidFill>
        </p:spPr>
        <p:txBody>
          <a:bodyPr wrap="square">
            <a:spAutoFit/>
          </a:bodyPr>
          <a:lstStyle/>
          <a:p>
            <a:pPr algn="ctr"/>
            <a:r>
              <a:rPr lang="ar-SA" sz="3000" dirty="0">
                <a:solidFill>
                  <a:srgbClr val="000000"/>
                </a:solidFill>
                <a:latin typeface="Sakkal Majalla" panose="02000000000000000000" pitchFamily="2" charset="-78"/>
                <a:cs typeface="Sakkal Majalla" panose="02000000000000000000" pitchFamily="2" charset="-78"/>
              </a:rPr>
              <a:t>الحكم : </a:t>
            </a:r>
          </a:p>
        </p:txBody>
      </p:sp>
      <p:pic>
        <p:nvPicPr>
          <p:cNvPr id="30" name="صورة 29">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299956" y="5132751"/>
            <a:ext cx="443865" cy="468630"/>
          </a:xfrm>
          <a:prstGeom prst="rect">
            <a:avLst/>
          </a:prstGeom>
        </p:spPr>
      </p:pic>
      <p:sp>
        <p:nvSpPr>
          <p:cNvPr id="31"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5931599"/>
      </p:ext>
    </p:extLst>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749421" y="5191247"/>
            <a:ext cx="5681925"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10-ولا إلى زوج فلا يجزئها دفع زكاتها إليه ولا بالعكس.</a:t>
            </a:r>
          </a:p>
        </p:txBody>
      </p:sp>
      <p:sp>
        <p:nvSpPr>
          <p:cNvPr id="3" name="مستطيل 2"/>
          <p:cNvSpPr/>
          <p:nvPr/>
        </p:nvSpPr>
        <p:spPr>
          <a:xfrm>
            <a:off x="9089411" y="468974"/>
            <a:ext cx="2683874"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6- ولا إلى فرعه</a:t>
            </a:r>
          </a:p>
        </p:txBody>
      </p:sp>
      <p:sp>
        <p:nvSpPr>
          <p:cNvPr id="4" name="مستطيل 3"/>
          <p:cNvSpPr/>
          <p:nvPr/>
        </p:nvSpPr>
        <p:spPr>
          <a:xfrm>
            <a:off x="4033746" y="468974"/>
            <a:ext cx="496802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أي ولده وإن سفل من ولد الابن أو ولد البنت،</a:t>
            </a:r>
          </a:p>
        </p:txBody>
      </p:sp>
      <p:sp>
        <p:nvSpPr>
          <p:cNvPr id="5" name="مستطيل 4"/>
          <p:cNvSpPr/>
          <p:nvPr/>
        </p:nvSpPr>
        <p:spPr>
          <a:xfrm>
            <a:off x="9089410" y="1138879"/>
            <a:ext cx="2683874"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7- ولا إلى أصله</a:t>
            </a:r>
          </a:p>
        </p:txBody>
      </p:sp>
      <p:sp>
        <p:nvSpPr>
          <p:cNvPr id="6" name="مستطيل 5"/>
          <p:cNvSpPr/>
          <p:nvPr/>
        </p:nvSpPr>
        <p:spPr>
          <a:xfrm>
            <a:off x="3971430" y="1113031"/>
            <a:ext cx="4943982"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كأبيه وأمه وجده وجدته من قبلهما وإن علوا. </a:t>
            </a:r>
          </a:p>
        </p:txBody>
      </p:sp>
      <p:sp>
        <p:nvSpPr>
          <p:cNvPr id="7" name="مستطيل 6"/>
          <p:cNvSpPr/>
          <p:nvPr/>
        </p:nvSpPr>
        <p:spPr>
          <a:xfrm>
            <a:off x="2676724" y="1675118"/>
            <a:ext cx="640592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إلا أن يكونوا عمالا أو مؤلفين أو غزاة أو غارمين لذات بين.</a:t>
            </a:r>
          </a:p>
        </p:txBody>
      </p:sp>
      <p:sp>
        <p:nvSpPr>
          <p:cNvPr id="8" name="مستطيل 7"/>
          <p:cNvSpPr/>
          <p:nvPr/>
        </p:nvSpPr>
        <p:spPr>
          <a:xfrm>
            <a:off x="9089409" y="2276172"/>
            <a:ext cx="2683874"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8- ولا يجزئ أيضا إلى سائر من تلزمه نفقته</a:t>
            </a:r>
          </a:p>
        </p:txBody>
      </p:sp>
      <p:sp>
        <p:nvSpPr>
          <p:cNvPr id="9" name="مستطيل 8"/>
          <p:cNvSpPr/>
          <p:nvPr/>
        </p:nvSpPr>
        <p:spPr>
          <a:xfrm>
            <a:off x="2428680" y="2276172"/>
            <a:ext cx="6539428"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*ما لم يكن عاملا، أو </a:t>
            </a:r>
            <a:r>
              <a:rPr lang="ar-SA" sz="3000" dirty="0" err="1">
                <a:solidFill>
                  <a:prstClr val="black"/>
                </a:solidFill>
                <a:latin typeface="Sakkal Majalla" panose="02000000000000000000" pitchFamily="2" charset="-78"/>
                <a:cs typeface="Sakkal Majalla" panose="02000000000000000000" pitchFamily="2" charset="-78"/>
              </a:rPr>
              <a:t>غازيا</a:t>
            </a:r>
            <a:r>
              <a:rPr lang="ar-SA" sz="3000" dirty="0">
                <a:solidFill>
                  <a:prstClr val="black"/>
                </a:solidFill>
                <a:latin typeface="Sakkal Majalla" panose="02000000000000000000" pitchFamily="2" charset="-78"/>
                <a:cs typeface="Sakkal Majalla" panose="02000000000000000000" pitchFamily="2" charset="-78"/>
              </a:rPr>
              <a:t>، أو مؤلفا، أو مكاتبا، أو ابن سبيل، أو غارما لإصلاح ذات بين.</a:t>
            </a:r>
          </a:p>
        </p:txBody>
      </p:sp>
      <p:sp>
        <p:nvSpPr>
          <p:cNvPr id="10" name="مستطيل 9"/>
          <p:cNvSpPr/>
          <p:nvPr/>
        </p:nvSpPr>
        <p:spPr>
          <a:xfrm>
            <a:off x="5698394" y="3441468"/>
            <a:ext cx="6074890" cy="1015663"/>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وتجزئ إلى من تبرع بنفقته بضمه إلى عياله </a:t>
            </a:r>
          </a:p>
          <a:p>
            <a:r>
              <a:rPr lang="ar-SA" sz="3000" dirty="0">
                <a:solidFill>
                  <a:prstClr val="black"/>
                </a:solidFill>
                <a:latin typeface="Sakkal Majalla" panose="02000000000000000000" pitchFamily="2" charset="-78"/>
                <a:cs typeface="Sakkal Majalla" panose="02000000000000000000" pitchFamily="2" charset="-78"/>
              </a:rPr>
              <a:t>أو تعذرت نفقته من زوج أو قريب بنحو غيبة أو امتناع.</a:t>
            </a:r>
          </a:p>
        </p:txBody>
      </p:sp>
      <p:sp>
        <p:nvSpPr>
          <p:cNvPr id="11" name="مستطيل 10"/>
          <p:cNvSpPr/>
          <p:nvPr/>
        </p:nvSpPr>
        <p:spPr>
          <a:xfrm>
            <a:off x="4749421" y="4547190"/>
            <a:ext cx="5681925"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9- ولا تجزئ إلى عبد كامل رق غير عامل أو مكاتب. </a:t>
            </a:r>
          </a:p>
        </p:txBody>
      </p:sp>
      <p:sp>
        <p:nvSpPr>
          <p:cNvPr id="12" name="مستطيل 11"/>
          <p:cNvSpPr/>
          <p:nvPr/>
        </p:nvSpPr>
        <p:spPr>
          <a:xfrm>
            <a:off x="5389582" y="5835304"/>
            <a:ext cx="5041765"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وتجزئ إلى ذوي أرحامه من غير عمودي النسب.</a:t>
            </a:r>
          </a:p>
        </p:txBody>
      </p:sp>
      <p:cxnSp>
        <p:nvCxnSpPr>
          <p:cNvPr id="13" name="رابط كسهم مستقيم 12"/>
          <p:cNvCxnSpPr/>
          <p:nvPr/>
        </p:nvCxnSpPr>
        <p:spPr>
          <a:xfrm flipH="1">
            <a:off x="8895743" y="2552338"/>
            <a:ext cx="175269"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p:nvPr/>
        </p:nvCxnSpPr>
        <p:spPr>
          <a:xfrm flipH="1">
            <a:off x="8895744" y="1398119"/>
            <a:ext cx="175269"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5" name="رابط كسهم مستقيم 14"/>
          <p:cNvCxnSpPr/>
          <p:nvPr/>
        </p:nvCxnSpPr>
        <p:spPr>
          <a:xfrm flipH="1">
            <a:off x="8914140" y="745973"/>
            <a:ext cx="175269"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6"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0980276"/>
      </p:ext>
    </p:extLst>
  </p:cSld>
  <p:clrMapOvr>
    <a:masterClrMapping/>
  </p:clrMapOvr>
  <p:transition spd="slow">
    <p:push dir="u"/>
  </p:transition>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574507" y="1464666"/>
            <a:ext cx="4022290" cy="1015663"/>
          </a:xfrm>
          <a:prstGeom prst="rect">
            <a:avLst/>
          </a:prstGeom>
          <a:solidFill>
            <a:srgbClr val="FFEEB0">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-إن أعطاها لمن ظنه غير أهل لأخذها فبان أهلاً:</a:t>
            </a:r>
          </a:p>
        </p:txBody>
      </p:sp>
      <p:sp>
        <p:nvSpPr>
          <p:cNvPr id="3" name="مستطيل 2"/>
          <p:cNvSpPr/>
          <p:nvPr/>
        </p:nvSpPr>
        <p:spPr>
          <a:xfrm>
            <a:off x="2307352" y="5171807"/>
            <a:ext cx="6766993"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 النبي - صلى الله عليه وسلم - أعطى الرجلين الجلدين، وقال: «إن شئتما أعطيتكما منها ولا حظ فيها لغني ولا لقوي مكتسب» .</a:t>
            </a:r>
          </a:p>
        </p:txBody>
      </p:sp>
      <p:sp>
        <p:nvSpPr>
          <p:cNvPr id="4" name="مستطيل 3"/>
          <p:cNvSpPr/>
          <p:nvPr/>
        </p:nvSpPr>
        <p:spPr>
          <a:xfrm>
            <a:off x="9074345" y="5164900"/>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5" name="مستطيل 4"/>
          <p:cNvSpPr/>
          <p:nvPr/>
        </p:nvSpPr>
        <p:spPr>
          <a:xfrm>
            <a:off x="5603268" y="4429943"/>
            <a:ext cx="101822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فتجزئه </a:t>
            </a:r>
          </a:p>
        </p:txBody>
      </p:sp>
      <p:sp>
        <p:nvSpPr>
          <p:cNvPr id="6" name="مستطيل 5"/>
          <p:cNvSpPr/>
          <p:nvPr/>
        </p:nvSpPr>
        <p:spPr>
          <a:xfrm>
            <a:off x="6465394" y="4429943"/>
            <a:ext cx="3223958"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إلا إذا دفعها لغني ظنه فقيرا : </a:t>
            </a:r>
          </a:p>
        </p:txBody>
      </p:sp>
      <p:sp>
        <p:nvSpPr>
          <p:cNvPr id="7" name="مستطيل 6"/>
          <p:cNvSpPr/>
          <p:nvPr/>
        </p:nvSpPr>
        <p:spPr>
          <a:xfrm>
            <a:off x="761556" y="2705850"/>
            <a:ext cx="3105017" cy="1015663"/>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لأنه لا يخفى حاله غالبا وكدين الآدمي </a:t>
            </a:r>
          </a:p>
        </p:txBody>
      </p:sp>
      <p:sp>
        <p:nvSpPr>
          <p:cNvPr id="8" name="مستطيل 7"/>
          <p:cNvSpPr/>
          <p:nvPr/>
        </p:nvSpPr>
        <p:spPr>
          <a:xfrm>
            <a:off x="3866573" y="2691539"/>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9" name="مستطيل 8"/>
          <p:cNvSpPr/>
          <p:nvPr/>
        </p:nvSpPr>
        <p:spPr>
          <a:xfrm>
            <a:off x="3655188" y="2049109"/>
            <a:ext cx="112402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لم تجزئه</a:t>
            </a:r>
          </a:p>
        </p:txBody>
      </p:sp>
      <p:sp>
        <p:nvSpPr>
          <p:cNvPr id="10" name="مستطيل 9"/>
          <p:cNvSpPr/>
          <p:nvPr/>
        </p:nvSpPr>
        <p:spPr>
          <a:xfrm>
            <a:off x="761556" y="1443925"/>
            <a:ext cx="3953326"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-بأن دفعها لغير أهلها ظانا أنه أهلها :</a:t>
            </a:r>
          </a:p>
        </p:txBody>
      </p:sp>
      <p:sp>
        <p:nvSpPr>
          <p:cNvPr id="11" name="مستطيل 10"/>
          <p:cNvSpPr/>
          <p:nvPr/>
        </p:nvSpPr>
        <p:spPr>
          <a:xfrm>
            <a:off x="5447166" y="2531837"/>
            <a:ext cx="1386919"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أو بالعكس </a:t>
            </a:r>
          </a:p>
        </p:txBody>
      </p:sp>
      <p:sp>
        <p:nvSpPr>
          <p:cNvPr id="12" name="مستطيل 11"/>
          <p:cNvSpPr/>
          <p:nvPr/>
        </p:nvSpPr>
        <p:spPr>
          <a:xfrm>
            <a:off x="7502948" y="3085834"/>
            <a:ext cx="3245540"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لعدم جزمه بنية الزكاة حال دفعها لمن ظنه غير أهل لها</a:t>
            </a:r>
            <a:endParaRPr lang="ar-SA" sz="3000" dirty="0">
              <a:solidFill>
                <a:prstClr val="black"/>
              </a:solidFill>
            </a:endParaRPr>
          </a:p>
        </p:txBody>
      </p:sp>
      <p:sp>
        <p:nvSpPr>
          <p:cNvPr id="13" name="مستطيل 12"/>
          <p:cNvSpPr/>
          <p:nvPr/>
        </p:nvSpPr>
        <p:spPr>
          <a:xfrm>
            <a:off x="10748488" y="3078857"/>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14" name="مستطيل 13"/>
          <p:cNvSpPr/>
          <p:nvPr/>
        </p:nvSpPr>
        <p:spPr>
          <a:xfrm>
            <a:off x="10502136" y="2459547"/>
            <a:ext cx="1181734"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لم تجزئه</a:t>
            </a:r>
          </a:p>
        </p:txBody>
      </p:sp>
      <p:sp>
        <p:nvSpPr>
          <p:cNvPr id="15" name="مستطيل 14"/>
          <p:cNvSpPr/>
          <p:nvPr/>
        </p:nvSpPr>
        <p:spPr>
          <a:xfrm>
            <a:off x="4779214" y="602187"/>
            <a:ext cx="2369559"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-[أهلية المُعطى]:</a:t>
            </a:r>
          </a:p>
        </p:txBody>
      </p:sp>
      <p:cxnSp>
        <p:nvCxnSpPr>
          <p:cNvPr id="17" name="رابط مستقيم 16"/>
          <p:cNvCxnSpPr>
            <a:endCxn id="15" idx="3"/>
          </p:cNvCxnSpPr>
          <p:nvPr/>
        </p:nvCxnSpPr>
        <p:spPr>
          <a:xfrm flipH="1" flipV="1">
            <a:off x="7148773" y="863797"/>
            <a:ext cx="223570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رابط مستقيم 18"/>
          <p:cNvCxnSpPr>
            <a:stCxn id="15" idx="1"/>
          </p:cNvCxnSpPr>
          <p:nvPr/>
        </p:nvCxnSpPr>
        <p:spPr>
          <a:xfrm flipH="1">
            <a:off x="2657438" y="863797"/>
            <a:ext cx="212177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a:off x="9384477" y="857902"/>
            <a:ext cx="0" cy="4139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a:off x="2661700" y="857902"/>
            <a:ext cx="0" cy="4139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20" name="صورة 19"/>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9707745" y="4463541"/>
            <a:ext cx="428109" cy="486801"/>
          </a:xfrm>
          <a:prstGeom prst="rect">
            <a:avLst/>
          </a:prstGeom>
        </p:spPr>
      </p:pic>
      <p:sp>
        <p:nvSpPr>
          <p:cNvPr id="21"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9930611"/>
      </p:ext>
    </p:extLst>
  </p:cSld>
  <p:clrMapOvr>
    <a:masterClrMapping/>
  </p:clrMapOvr>
  <p:transition spd="slow">
    <p:push dir="u"/>
  </p:transition>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8313035" y="429243"/>
            <a:ext cx="3419527"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صدقة التطوع]:</a:t>
            </a:r>
          </a:p>
        </p:txBody>
      </p:sp>
      <p:sp>
        <p:nvSpPr>
          <p:cNvPr id="3" name="مستطيل 2"/>
          <p:cNvSpPr/>
          <p:nvPr/>
        </p:nvSpPr>
        <p:spPr>
          <a:xfrm>
            <a:off x="1" y="5027391"/>
            <a:ext cx="7439251" cy="1384995"/>
          </a:xfrm>
          <a:prstGeom prst="rect">
            <a:avLst/>
          </a:prstGeom>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 لقوله تعالى: {يتيما ذا مقربة} [البلد: 15] {أو مسكينا ذا متربة} [البلد: 16] </a:t>
            </a:r>
          </a:p>
          <a:p>
            <a:r>
              <a:rPr lang="ar-SA" sz="2800" dirty="0">
                <a:solidFill>
                  <a:prstClr val="black"/>
                </a:solidFill>
                <a:latin typeface="Sakkal Majalla" panose="02000000000000000000" pitchFamily="2" charset="-78"/>
                <a:cs typeface="Sakkal Majalla" panose="02000000000000000000" pitchFamily="2" charset="-78"/>
              </a:rPr>
              <a:t>ولقوله - صلى الله عليه وسلم -: «الصدقة على المساكين صدقة وعلى ذي رحم اثنتان صدقة وصلة».</a:t>
            </a:r>
          </a:p>
        </p:txBody>
      </p:sp>
      <p:sp>
        <p:nvSpPr>
          <p:cNvPr id="5" name="مستطيل 4"/>
          <p:cNvSpPr/>
          <p:nvPr/>
        </p:nvSpPr>
        <p:spPr>
          <a:xfrm>
            <a:off x="7439252" y="5027391"/>
            <a:ext cx="4298649" cy="523220"/>
          </a:xfrm>
          <a:prstGeom prst="rect">
            <a:avLst/>
          </a:prstGeom>
          <a:solidFill>
            <a:srgbClr val="FFEEB0">
              <a:alpha val="50196"/>
            </a:srgbClr>
          </a:solidFill>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وكذا على ذي رحم لا سيما مع عداوة وجار.</a:t>
            </a:r>
          </a:p>
        </p:txBody>
      </p:sp>
      <p:sp>
        <p:nvSpPr>
          <p:cNvPr id="6" name="مستطيل 5"/>
          <p:cNvSpPr/>
          <p:nvPr/>
        </p:nvSpPr>
        <p:spPr>
          <a:xfrm>
            <a:off x="7439253" y="4319784"/>
            <a:ext cx="4298650" cy="523220"/>
          </a:xfrm>
          <a:prstGeom prst="rect">
            <a:avLst/>
          </a:prstGeom>
          <a:solidFill>
            <a:srgbClr val="FFEEB0">
              <a:alpha val="50196"/>
            </a:srgbClr>
          </a:solidFill>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وفي أوقات الحاجات أفضل.</a:t>
            </a:r>
          </a:p>
        </p:txBody>
      </p:sp>
      <p:sp>
        <p:nvSpPr>
          <p:cNvPr id="7" name="مستطيل 6"/>
          <p:cNvSpPr/>
          <p:nvPr/>
        </p:nvSpPr>
        <p:spPr>
          <a:xfrm>
            <a:off x="1" y="3179341"/>
            <a:ext cx="7439252" cy="954107"/>
          </a:xfrm>
          <a:prstGeom prst="rect">
            <a:avLst/>
          </a:prstGeom>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لقول ابن عباس: «كان رسول الله - صلى الله عليه وسلم - أجود الناس وكان أجود ما يكون في رمضان حين يلقاه جبريل» .... " الحديث، متفق عليه</a:t>
            </a:r>
          </a:p>
        </p:txBody>
      </p:sp>
      <p:sp>
        <p:nvSpPr>
          <p:cNvPr id="9" name="مستطيل 8"/>
          <p:cNvSpPr/>
          <p:nvPr/>
        </p:nvSpPr>
        <p:spPr>
          <a:xfrm>
            <a:off x="7439252" y="3179341"/>
            <a:ext cx="4298650" cy="954107"/>
          </a:xfrm>
          <a:prstGeom prst="rect">
            <a:avLst/>
          </a:prstGeom>
          <a:solidFill>
            <a:srgbClr val="FFEEB0">
              <a:alpha val="50196"/>
            </a:srgbClr>
          </a:solidFill>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وهي في رمضان وكل زمان ومكان فاضل كالعشر والحرمين أفضل.</a:t>
            </a:r>
          </a:p>
        </p:txBody>
      </p:sp>
      <p:sp>
        <p:nvSpPr>
          <p:cNvPr id="10" name="مستطيل 9"/>
          <p:cNvSpPr/>
          <p:nvPr/>
        </p:nvSpPr>
        <p:spPr>
          <a:xfrm>
            <a:off x="7769618" y="2519512"/>
            <a:ext cx="3962944"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-[أفضل وقت لصدقة التطوع]:</a:t>
            </a:r>
          </a:p>
        </p:txBody>
      </p:sp>
      <p:sp>
        <p:nvSpPr>
          <p:cNvPr id="11" name="مستطيل 10"/>
          <p:cNvSpPr/>
          <p:nvPr/>
        </p:nvSpPr>
        <p:spPr>
          <a:xfrm>
            <a:off x="1989088" y="1119407"/>
            <a:ext cx="8797381" cy="1446550"/>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حث الله عليها في كتابه العزيز في آيات كثيرة، </a:t>
            </a:r>
          </a:p>
          <a:p>
            <a:r>
              <a:rPr lang="ar-SA" sz="3000" dirty="0">
                <a:solidFill>
                  <a:prstClr val="black"/>
                </a:solidFill>
                <a:latin typeface="Sakkal Majalla" panose="02000000000000000000" pitchFamily="2" charset="-78"/>
                <a:cs typeface="Sakkal Majalla" panose="02000000000000000000" pitchFamily="2" charset="-78"/>
              </a:rPr>
              <a:t>وقال - صلى الله عليه وسلم -: «إن الصدقة لتطفئ غضب الرب وتدفع ميتة السوء» </a:t>
            </a:r>
            <a:r>
              <a:rPr lang="ar-SA" sz="2800" dirty="0">
                <a:solidFill>
                  <a:prstClr val="black"/>
                </a:solidFill>
                <a:latin typeface="Sakkal Majalla" panose="02000000000000000000" pitchFamily="2" charset="-78"/>
                <a:cs typeface="Sakkal Majalla" panose="02000000000000000000" pitchFamily="2" charset="-78"/>
              </a:rPr>
              <a:t>رواه الترمذي وحسنه، </a:t>
            </a:r>
          </a:p>
        </p:txBody>
      </p:sp>
      <p:sp>
        <p:nvSpPr>
          <p:cNvPr id="12" name="مستطيل 11"/>
          <p:cNvSpPr/>
          <p:nvPr/>
        </p:nvSpPr>
        <p:spPr>
          <a:xfrm>
            <a:off x="10786469" y="1119407"/>
            <a:ext cx="946093"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a:t>
            </a:r>
          </a:p>
        </p:txBody>
      </p:sp>
      <p:sp>
        <p:nvSpPr>
          <p:cNvPr id="13" name="مستطيل 12"/>
          <p:cNvSpPr/>
          <p:nvPr/>
        </p:nvSpPr>
        <p:spPr>
          <a:xfrm>
            <a:off x="5954145" y="419355"/>
            <a:ext cx="283443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وصدقة التطوع مستحبة </a:t>
            </a:r>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2244964"/>
      </p:ext>
    </p:extLst>
  </p:cSld>
  <p:clrMapOvr>
    <a:masterClrMapping/>
  </p:clrMapOvr>
  <p:transition spd="slow">
    <p:push dir="u"/>
  </p:transition>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243394" y="721566"/>
            <a:ext cx="6268086"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وتسن الصدقة بالفاضل عن كفايته وكفاية من يمونه.</a:t>
            </a:r>
          </a:p>
        </p:txBody>
      </p:sp>
      <p:sp>
        <p:nvSpPr>
          <p:cNvPr id="8" name="مستطيل 7"/>
          <p:cNvSpPr/>
          <p:nvPr/>
        </p:nvSpPr>
        <p:spPr>
          <a:xfrm>
            <a:off x="5709910" y="4011794"/>
            <a:ext cx="4774867"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«كفي بالمرء إثما أن يضيع من يقوت» </a:t>
            </a:r>
          </a:p>
        </p:txBody>
      </p:sp>
      <p:sp>
        <p:nvSpPr>
          <p:cNvPr id="9" name="مستطيل 8"/>
          <p:cNvSpPr/>
          <p:nvPr/>
        </p:nvSpPr>
        <p:spPr>
          <a:xfrm>
            <a:off x="10484777" y="4011794"/>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10" name="مستطيل 9"/>
          <p:cNvSpPr/>
          <p:nvPr/>
        </p:nvSpPr>
        <p:spPr>
          <a:xfrm>
            <a:off x="286902" y="3358973"/>
            <a:ext cx="4363695"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وكذا لو أضر بنفسه أو غريمه أو كفيله. </a:t>
            </a:r>
          </a:p>
        </p:txBody>
      </p:sp>
      <p:sp>
        <p:nvSpPr>
          <p:cNvPr id="11" name="مستطيل 10"/>
          <p:cNvSpPr/>
          <p:nvPr/>
        </p:nvSpPr>
        <p:spPr>
          <a:xfrm>
            <a:off x="5858511" y="3358973"/>
            <a:ext cx="5630067"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ويأثم من تصدق بما ينقصها أي ينقص مؤونة تلزمه.</a:t>
            </a:r>
          </a:p>
        </p:txBody>
      </p:sp>
      <p:sp>
        <p:nvSpPr>
          <p:cNvPr id="12" name="مستطيل 11"/>
          <p:cNvSpPr/>
          <p:nvPr/>
        </p:nvSpPr>
        <p:spPr>
          <a:xfrm>
            <a:off x="3302528" y="2706152"/>
            <a:ext cx="569258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-[الحكم فيما إذا ترتب الضرر من الصدقة]:</a:t>
            </a:r>
          </a:p>
        </p:txBody>
      </p:sp>
      <p:sp>
        <p:nvSpPr>
          <p:cNvPr id="13" name="مستطيل 12"/>
          <p:cNvSpPr/>
          <p:nvPr/>
        </p:nvSpPr>
        <p:spPr>
          <a:xfrm>
            <a:off x="2636911" y="1413872"/>
            <a:ext cx="7898340"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لقوله - صلى الله عليه وسلم -: «اليد العليا خير من اليد السفلى، وابدأ بمن تعول، وخير الصدقة عن ظهر غنى» متفق عليه.</a:t>
            </a:r>
          </a:p>
        </p:txBody>
      </p:sp>
      <p:sp>
        <p:nvSpPr>
          <p:cNvPr id="14" name="مستطيل 13"/>
          <p:cNvSpPr/>
          <p:nvPr/>
        </p:nvSpPr>
        <p:spPr>
          <a:xfrm>
            <a:off x="10542485" y="1413872"/>
            <a:ext cx="946093"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a:t>
            </a:r>
          </a:p>
        </p:txBody>
      </p:sp>
      <p:sp>
        <p:nvSpPr>
          <p:cNvPr id="15" name="مستطيل 14"/>
          <p:cNvSpPr/>
          <p:nvPr/>
        </p:nvSpPr>
        <p:spPr>
          <a:xfrm>
            <a:off x="8511480" y="738291"/>
            <a:ext cx="2977098"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-[فيمَ تُسنّ الصدقة؟]:</a:t>
            </a:r>
          </a:p>
        </p:txBody>
      </p:sp>
      <p:cxnSp>
        <p:nvCxnSpPr>
          <p:cNvPr id="16" name="رابط مستقيم 15"/>
          <p:cNvCxnSpPr>
            <a:cxnSpLocks/>
            <a:endCxn id="12" idx="3"/>
          </p:cNvCxnSpPr>
          <p:nvPr/>
        </p:nvCxnSpPr>
        <p:spPr>
          <a:xfrm flipH="1">
            <a:off x="8995113" y="2956381"/>
            <a:ext cx="90303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رابط مستقيم 16"/>
          <p:cNvCxnSpPr>
            <a:cxnSpLocks/>
            <a:stCxn id="12" idx="1"/>
          </p:cNvCxnSpPr>
          <p:nvPr/>
        </p:nvCxnSpPr>
        <p:spPr>
          <a:xfrm flipH="1" flipV="1">
            <a:off x="2468724" y="2945001"/>
            <a:ext cx="83380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رابط كسهم مستقيم 17"/>
          <p:cNvCxnSpPr/>
          <p:nvPr/>
        </p:nvCxnSpPr>
        <p:spPr>
          <a:xfrm>
            <a:off x="9898144" y="2967762"/>
            <a:ext cx="0" cy="4139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رابط كسهم مستقيم 18"/>
          <p:cNvCxnSpPr/>
          <p:nvPr/>
        </p:nvCxnSpPr>
        <p:spPr>
          <a:xfrm>
            <a:off x="2468749" y="2945001"/>
            <a:ext cx="0" cy="4139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6200650"/>
      </p:ext>
    </p:extLst>
  </p:cSld>
  <p:clrMapOvr>
    <a:masterClrMapping/>
  </p:clrMapOvr>
  <p:transition spd="slow">
    <p:push dir="u"/>
  </p:transition>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371494" y="2905299"/>
            <a:ext cx="5451326"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وكذا لو كان وحده ويعلم من نفسه حسن التوكل والصبر على المسألة وإلا حرم.</a:t>
            </a:r>
          </a:p>
        </p:txBody>
      </p:sp>
      <p:sp>
        <p:nvSpPr>
          <p:cNvPr id="4" name="مستطيل 3"/>
          <p:cNvSpPr/>
          <p:nvPr/>
        </p:nvSpPr>
        <p:spPr>
          <a:xfrm>
            <a:off x="8905361" y="4058364"/>
            <a:ext cx="1896674"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لقصة الصديق. </a:t>
            </a:r>
          </a:p>
        </p:txBody>
      </p:sp>
      <p:sp>
        <p:nvSpPr>
          <p:cNvPr id="5" name="مستطيل 4"/>
          <p:cNvSpPr/>
          <p:nvPr/>
        </p:nvSpPr>
        <p:spPr>
          <a:xfrm>
            <a:off x="10802035" y="4058364"/>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6" name="مستطيل 5"/>
          <p:cNvSpPr/>
          <p:nvPr/>
        </p:nvSpPr>
        <p:spPr>
          <a:xfrm>
            <a:off x="6536495" y="2905300"/>
            <a:ext cx="5269341"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ومن أراد الصدقة بماله كله وله عائلة لهم كفاية أو يكفيهم بمكسبه فله ذلك .</a:t>
            </a:r>
          </a:p>
        </p:txBody>
      </p:sp>
      <p:sp>
        <p:nvSpPr>
          <p:cNvPr id="7" name="مستطيل 6"/>
          <p:cNvSpPr/>
          <p:nvPr/>
        </p:nvSpPr>
        <p:spPr>
          <a:xfrm>
            <a:off x="4461892" y="2191572"/>
            <a:ext cx="3893218"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أراد الصدقة بماله كله]:</a:t>
            </a:r>
          </a:p>
        </p:txBody>
      </p:sp>
      <p:cxnSp>
        <p:nvCxnSpPr>
          <p:cNvPr id="8" name="رابط مستقيم 7"/>
          <p:cNvCxnSpPr>
            <a:cxnSpLocks/>
            <a:endCxn id="7" idx="3"/>
          </p:cNvCxnSpPr>
          <p:nvPr/>
        </p:nvCxnSpPr>
        <p:spPr>
          <a:xfrm flipH="1" flipV="1">
            <a:off x="8355110" y="2453182"/>
            <a:ext cx="81605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رابط مستقيم 8"/>
          <p:cNvCxnSpPr>
            <a:cxnSpLocks/>
            <a:stCxn id="7" idx="1"/>
          </p:cNvCxnSpPr>
          <p:nvPr/>
        </p:nvCxnSpPr>
        <p:spPr>
          <a:xfrm flipH="1">
            <a:off x="3671404" y="2453182"/>
            <a:ext cx="79048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رابط كسهم مستقيم 9"/>
          <p:cNvCxnSpPr/>
          <p:nvPr/>
        </p:nvCxnSpPr>
        <p:spPr>
          <a:xfrm>
            <a:off x="9171165" y="2444089"/>
            <a:ext cx="0" cy="4139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رابط كسهم مستقيم 10"/>
          <p:cNvCxnSpPr/>
          <p:nvPr/>
        </p:nvCxnSpPr>
        <p:spPr>
          <a:xfrm>
            <a:off x="3671404" y="2453182"/>
            <a:ext cx="0" cy="3957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023953"/>
      </p:ext>
    </p:extLst>
  </p:cSld>
  <p:clrMapOvr>
    <a:masterClrMapping/>
  </p:clrMapOvr>
  <p:transition spd="slow">
    <p:push dir="u"/>
  </p:transition>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546396"/>
            <a:ext cx="3057063"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ما يكفيه لغزوه ولو غنيا. </a:t>
            </a:r>
          </a:p>
        </p:txBody>
      </p:sp>
      <p:sp>
        <p:nvSpPr>
          <p:cNvPr id="7" name="مستطيل 6"/>
          <p:cNvSpPr/>
          <p:nvPr/>
        </p:nvSpPr>
        <p:spPr>
          <a:xfrm>
            <a:off x="4716489" y="1546396"/>
            <a:ext cx="3100583"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 لحج فرض فقير وعمرته.</a:t>
            </a:r>
            <a:endParaRPr lang="ar-SA" dirty="0">
              <a:solidFill>
                <a:prstClr val="black"/>
              </a:solidFill>
            </a:endParaRPr>
          </a:p>
        </p:txBody>
      </p:sp>
      <p:sp>
        <p:nvSpPr>
          <p:cNvPr id="8" name="مستطيل 7"/>
          <p:cNvSpPr/>
          <p:nvPr/>
        </p:nvSpPr>
        <p:spPr>
          <a:xfrm>
            <a:off x="1583105" y="1546396"/>
            <a:ext cx="298241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ج. جميع ما سبق.</a:t>
            </a:r>
            <a:endParaRPr lang="ar-SA" dirty="0"/>
          </a:p>
        </p:txBody>
      </p:sp>
      <p:sp>
        <p:nvSpPr>
          <p:cNvPr id="9" name="مستطيل 8"/>
          <p:cNvSpPr/>
          <p:nvPr/>
        </p:nvSpPr>
        <p:spPr>
          <a:xfrm>
            <a:off x="5590096" y="2142939"/>
            <a:ext cx="5841564"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فضل مع ابن السبيل شيء من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0" name="مستطيل 9"/>
          <p:cNvSpPr/>
          <p:nvPr/>
        </p:nvSpPr>
        <p:spPr>
          <a:xfrm>
            <a:off x="10218014" y="2791662"/>
            <a:ext cx="841898"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ردّهـ.</a:t>
            </a:r>
          </a:p>
        </p:txBody>
      </p:sp>
      <p:sp>
        <p:nvSpPr>
          <p:cNvPr id="11" name="مستطيل 10"/>
          <p:cNvSpPr/>
          <p:nvPr/>
        </p:nvSpPr>
        <p:spPr>
          <a:xfrm>
            <a:off x="1617910" y="2775758"/>
            <a:ext cx="2831224"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ج. ليس لابن السبيل زكاة</a:t>
            </a:r>
          </a:p>
        </p:txBody>
      </p:sp>
      <p:sp>
        <p:nvSpPr>
          <p:cNvPr id="12" name="مستطيل 11"/>
          <p:cNvSpPr/>
          <p:nvPr/>
        </p:nvSpPr>
        <p:spPr>
          <a:xfrm>
            <a:off x="5867154" y="2764309"/>
            <a:ext cx="2674130"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ب. يتصرف فيه بما شاء</a:t>
            </a:r>
          </a:p>
        </p:txBody>
      </p:sp>
      <p:sp>
        <p:nvSpPr>
          <p:cNvPr id="13" name="مستطيل 12"/>
          <p:cNvSpPr/>
          <p:nvPr/>
        </p:nvSpPr>
        <p:spPr>
          <a:xfrm>
            <a:off x="8848900" y="3386551"/>
            <a:ext cx="2582759"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-يكون دفع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8336089" y="3950481"/>
            <a:ext cx="2723823"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أ. إلى صنف واحد وجوبًا</a:t>
            </a:r>
            <a:endParaRPr lang="ar-SA" dirty="0">
              <a:solidFill>
                <a:prstClr val="black"/>
              </a:solidFill>
            </a:endParaRPr>
          </a:p>
        </p:txBody>
      </p:sp>
      <p:sp>
        <p:nvSpPr>
          <p:cNvPr id="16" name="مستطيل 15"/>
          <p:cNvSpPr/>
          <p:nvPr/>
        </p:nvSpPr>
        <p:spPr>
          <a:xfrm>
            <a:off x="1617910" y="3947526"/>
            <a:ext cx="3672801"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ج. يجب دفعها إلى جميع الأصناف</a:t>
            </a:r>
            <a:endParaRPr lang="ar-SA" dirty="0">
              <a:solidFill>
                <a:prstClr val="black"/>
              </a:solidFill>
            </a:endParaRPr>
          </a:p>
        </p:txBody>
      </p:sp>
      <p:sp>
        <p:nvSpPr>
          <p:cNvPr id="17" name="مستطيل 16"/>
          <p:cNvSpPr/>
          <p:nvPr/>
        </p:nvSpPr>
        <p:spPr>
          <a:xfrm>
            <a:off x="5427443" y="3947526"/>
            <a:ext cx="2771913"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إلى صنف واحد جوازًا</a:t>
            </a:r>
            <a:endParaRPr lang="ar-SA" dirty="0"/>
          </a:p>
        </p:txBody>
      </p:sp>
      <p:sp>
        <p:nvSpPr>
          <p:cNvPr id="20" name="مستطيل 19"/>
          <p:cNvSpPr/>
          <p:nvPr/>
        </p:nvSpPr>
        <p:spPr>
          <a:xfrm>
            <a:off x="8719667" y="5176888"/>
            <a:ext cx="2305440"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لا يجوز مطلقًا</a:t>
            </a:r>
            <a:endParaRPr lang="ar-SA" dirty="0">
              <a:solidFill>
                <a:prstClr val="black"/>
              </a:solidFill>
            </a:endParaRPr>
          </a:p>
        </p:txBody>
      </p:sp>
      <p:sp>
        <p:nvSpPr>
          <p:cNvPr id="21" name="مستطيل 20"/>
          <p:cNvSpPr/>
          <p:nvPr/>
        </p:nvSpPr>
        <p:spPr>
          <a:xfrm>
            <a:off x="1583104" y="5212111"/>
            <a:ext cx="2221227"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 يجوز مطلقًا.</a:t>
            </a:r>
            <a:endParaRPr lang="ar-SA" dirty="0">
              <a:solidFill>
                <a:prstClr val="black"/>
              </a:solidFill>
            </a:endParaRPr>
          </a:p>
        </p:txBody>
      </p:sp>
      <p:sp>
        <p:nvSpPr>
          <p:cNvPr id="22" name="مستطيل 21"/>
          <p:cNvSpPr/>
          <p:nvPr/>
        </p:nvSpPr>
        <p:spPr>
          <a:xfrm>
            <a:off x="4078666" y="5176888"/>
            <a:ext cx="4462618" cy="1015663"/>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يجوز إن علم من نفسه حسن التوكل والصبر على المسألة </a:t>
            </a:r>
            <a:endParaRPr lang="ar-SA" dirty="0"/>
          </a:p>
        </p:txBody>
      </p:sp>
      <p:sp>
        <p:nvSpPr>
          <p:cNvPr id="19" name="مستطيل 18"/>
          <p:cNvSpPr/>
          <p:nvPr/>
        </p:nvSpPr>
        <p:spPr>
          <a:xfrm>
            <a:off x="3934093" y="1017886"/>
            <a:ext cx="749756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الأصناف الثمانية :في سبيل الله ويعطى من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3" name="مستطيل 22"/>
          <p:cNvSpPr/>
          <p:nvPr/>
        </p:nvSpPr>
        <p:spPr>
          <a:xfrm>
            <a:off x="7790919" y="4585245"/>
            <a:ext cx="3640740"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أراد الصدقة بماله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كله؟</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5" name="صورة 24" descr="صورة تحتوي على رسم&#10;&#10;تم إنشاء الوصف تلقائياً">
            <a:extLst>
              <a:ext uri="{FF2B5EF4-FFF2-40B4-BE49-F238E27FC236}">
                <a16:creationId xmlns:a16="http://schemas.microsoft.com/office/drawing/2014/main" xmlns="" id="{A7182BE6-2957-487E-9303-E2D560E04DBD}"/>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631494" y="1252797"/>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A86C5E0A-B771-4BF2-B3F0-8DA64228DCE2}"/>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0213789" y="2526384"/>
            <a:ext cx="395190" cy="455698"/>
          </a:xfrm>
          <a:prstGeom prst="rect">
            <a:avLst/>
          </a:prstGeom>
        </p:spPr>
      </p:pic>
      <p:pic>
        <p:nvPicPr>
          <p:cNvPr id="27" name="صورة 26" descr="صورة تحتوي على رسم&#10;&#10;تم إنشاء الوصف تلقائياً">
            <a:extLst>
              <a:ext uri="{FF2B5EF4-FFF2-40B4-BE49-F238E27FC236}">
                <a16:creationId xmlns:a16="http://schemas.microsoft.com/office/drawing/2014/main" xmlns="" id="{8F64506D-75E3-430A-8A14-A40B97B33979}"/>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500953" y="3638713"/>
            <a:ext cx="395190" cy="455698"/>
          </a:xfrm>
          <a:prstGeom prst="rect">
            <a:avLst/>
          </a:prstGeom>
        </p:spPr>
      </p:pic>
      <p:pic>
        <p:nvPicPr>
          <p:cNvPr id="28" name="صورة 27" descr="صورة تحتوي على رسم&#10;&#10;تم إنشاء الوصف تلقائياً">
            <a:extLst>
              <a:ext uri="{FF2B5EF4-FFF2-40B4-BE49-F238E27FC236}">
                <a16:creationId xmlns:a16="http://schemas.microsoft.com/office/drawing/2014/main" xmlns="" id="{8756F3BC-41B4-4AE7-ACCA-5D1303B78991}"/>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52176" y="4880615"/>
            <a:ext cx="395190" cy="455698"/>
          </a:xfrm>
          <a:prstGeom prst="rect">
            <a:avLst/>
          </a:prstGeom>
        </p:spPr>
      </p:pic>
    </p:spTree>
    <p:extLst>
      <p:ext uri="{BB962C8B-B14F-4D97-AF65-F5344CB8AC3E}">
        <p14:creationId xmlns:p14="http://schemas.microsoft.com/office/powerpoint/2010/main" val="903356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1192478" y="1138763"/>
            <a:ext cx="10204376" cy="492443"/>
          </a:xfrm>
          <a:prstGeom prst="rect">
            <a:avLst/>
          </a:prstGeom>
        </p:spPr>
        <p:txBody>
          <a:bodyPr wrap="square">
            <a:spAutoFit/>
          </a:bodyPr>
          <a:lstStyle/>
          <a:p>
            <a:r>
              <a:rPr lang="ar-SA" sz="2600" dirty="0">
                <a:solidFill>
                  <a:schemeClr val="accent6">
                    <a:lumMod val="50000"/>
                  </a:schemeClr>
                </a:solidFill>
                <a:latin typeface="Sakkal Majalla" panose="02000000000000000000" pitchFamily="2" charset="-78"/>
                <a:cs typeface="PT Bold Heading" panose="00000400000000000000" pitchFamily="2" charset="-78"/>
              </a:rPr>
              <a:t>-يجوز صرف الزكاة إلى غير الأصناف الثمانية كصرفها في بناء المساجد وتكفين </a:t>
            </a:r>
            <a:r>
              <a:rPr lang="ar-SA" sz="2600" dirty="0" smtClean="0">
                <a:solidFill>
                  <a:schemeClr val="accent6">
                    <a:lumMod val="50000"/>
                  </a:schemeClr>
                </a:solidFill>
                <a:latin typeface="Sakkal Majalla" panose="02000000000000000000" pitchFamily="2" charset="-78"/>
                <a:cs typeface="PT Bold Heading" panose="00000400000000000000" pitchFamily="2" charset="-78"/>
              </a:rPr>
              <a:t>الموتى؟</a:t>
            </a:r>
            <a:endParaRPr lang="ar-SA" sz="26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814098"/>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صح</a:t>
            </a:r>
            <a:endParaRPr lang="ar-SA" dirty="0">
              <a:solidFill>
                <a:prstClr val="black"/>
              </a:solidFill>
            </a:endParaRPr>
          </a:p>
        </p:txBody>
      </p:sp>
      <p:sp>
        <p:nvSpPr>
          <p:cNvPr id="8" name="مستطيل 7"/>
          <p:cNvSpPr/>
          <p:nvPr/>
        </p:nvSpPr>
        <p:spPr>
          <a:xfrm>
            <a:off x="4219258" y="1818767"/>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1574276" y="2528250"/>
            <a:ext cx="9822579"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-ويعطى العاملون عليها من الزكاة قدر أجرتهم منها في حال فقرهم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فقط؟</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1442301" y="3961507"/>
            <a:ext cx="995455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-صدقة التطوع في رمضان وكل زمان ومكان فاضل كالعشر والحرمين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أفضل؟</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4219258" y="5256346"/>
            <a:ext cx="640050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يجزئ أن تدفع الزكاة إلى هاشمي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صح</a:t>
            </a:r>
            <a:endParaRPr lang="ar-SA" dirty="0">
              <a:solidFill>
                <a:prstClr val="black"/>
              </a:solidFill>
            </a:endParaRPr>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خطأ</a:t>
            </a:r>
            <a:endParaRPr lang="ar-SA" dirty="0">
              <a:solidFill>
                <a:prstClr val="black"/>
              </a:solidFill>
            </a:endParaRPr>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خطأ</a:t>
            </a:r>
            <a:endParaRPr lang="ar-SA" dirty="0">
              <a:solidFill>
                <a:prstClr val="black"/>
              </a:solidFill>
            </a:endParaRPr>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5" name="صورة 4" descr="صورة تحتوي على رسم&#10;&#10;تم إنشاء الوصف تلقائياً">
            <a:extLst>
              <a:ext uri="{FF2B5EF4-FFF2-40B4-BE49-F238E27FC236}">
                <a16:creationId xmlns:a16="http://schemas.microsoft.com/office/drawing/2014/main" xmlns="" id="{AEE5F2EE-517C-4F81-8100-42DE126151B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87570" y="1576172"/>
            <a:ext cx="395190" cy="455698"/>
          </a:xfrm>
          <a:prstGeom prst="rect">
            <a:avLst/>
          </a:prstGeom>
        </p:spPr>
      </p:pic>
      <p:pic>
        <p:nvPicPr>
          <p:cNvPr id="6" name="صورة 5" descr="صورة تحتوي على رسم&#10;&#10;تم إنشاء الوصف تلقائياً">
            <a:extLst>
              <a:ext uri="{FF2B5EF4-FFF2-40B4-BE49-F238E27FC236}">
                <a16:creationId xmlns:a16="http://schemas.microsoft.com/office/drawing/2014/main" xmlns="" id="{18AEF61F-B139-45E6-9E82-6D42F317FAB2}"/>
              </a:ext>
            </a:extLst>
          </p:cNvPr>
          <p:cNvPicPr>
            <a:picLocks noChangeAspect="1"/>
          </p:cNvPicPr>
          <p:nvPr/>
        </p:nvPicPr>
        <p:blipFill>
          <a:blip r:embed="rId5"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21914" y="5551716"/>
            <a:ext cx="395190" cy="455698"/>
          </a:xfrm>
          <a:prstGeom prst="rect">
            <a:avLst/>
          </a:prstGeom>
        </p:spPr>
      </p:pic>
      <p:pic>
        <p:nvPicPr>
          <p:cNvPr id="10" name="صورة 9" descr="صورة تحتوي على رسم&#10;&#10;تم إنشاء الوصف تلقائياً">
            <a:extLst>
              <a:ext uri="{FF2B5EF4-FFF2-40B4-BE49-F238E27FC236}">
                <a16:creationId xmlns:a16="http://schemas.microsoft.com/office/drawing/2014/main" xmlns="" id="{47C00691-AFD8-45FD-BFBC-553A1D2DA579}"/>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21913" y="4362935"/>
            <a:ext cx="395190" cy="455698"/>
          </a:xfrm>
          <a:prstGeom prst="rect">
            <a:avLst/>
          </a:prstGeom>
        </p:spPr>
      </p:pic>
      <p:pic>
        <p:nvPicPr>
          <p:cNvPr id="11" name="صورة 10" descr="صورة تحتوي على رسم&#10;&#10;تم إنشاء الوصف تلقائياً">
            <a:extLst>
              <a:ext uri="{FF2B5EF4-FFF2-40B4-BE49-F238E27FC236}">
                <a16:creationId xmlns:a16="http://schemas.microsoft.com/office/drawing/2014/main" xmlns="" id="{0D3A0914-4396-4BDC-B587-747C10820D0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02085" y="2940046"/>
            <a:ext cx="395190" cy="455698"/>
          </a:xfrm>
          <a:prstGeom prst="rect">
            <a:avLst/>
          </a:prstGeom>
        </p:spPr>
      </p:pic>
    </p:spTree>
    <p:extLst>
      <p:ext uri="{BB962C8B-B14F-4D97-AF65-F5344CB8AC3E}">
        <p14:creationId xmlns:p14="http://schemas.microsoft.com/office/powerpoint/2010/main" val="2784940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562792" y="551156"/>
            <a:ext cx="5066416" cy="707886"/>
          </a:xfrm>
          <a:prstGeom prst="rect">
            <a:avLst/>
          </a:prstGeom>
          <a:solidFill>
            <a:srgbClr val="9AB9E7">
              <a:alpha val="60000"/>
            </a:srgbClr>
          </a:solidFill>
        </p:spPr>
        <p:txBody>
          <a:bodyPr wrap="square">
            <a:spAutoFit/>
          </a:bodyPr>
          <a:lstStyle/>
          <a:p>
            <a:pPr algn="ctr"/>
            <a:r>
              <a:rPr lang="ar-SA" sz="4000" dirty="0">
                <a:solidFill>
                  <a:schemeClr val="bg2">
                    <a:lumMod val="25000"/>
                  </a:schemeClr>
                </a:solidFill>
                <a:latin typeface="Sakkal Majalla" panose="02000000000000000000" pitchFamily="2" charset="-78"/>
                <a:cs typeface="PT Bold Heading" panose="00000400000000000000" pitchFamily="2" charset="-78"/>
              </a:rPr>
              <a:t>المراجـــع المســاندة:</a:t>
            </a:r>
          </a:p>
        </p:txBody>
      </p:sp>
      <p:sp>
        <p:nvSpPr>
          <p:cNvPr id="15" name="مستطيل 14"/>
          <p:cNvSpPr/>
          <p:nvPr/>
        </p:nvSpPr>
        <p:spPr>
          <a:xfrm>
            <a:off x="8450739" y="1697580"/>
            <a:ext cx="2204451" cy="553998"/>
          </a:xfrm>
          <a:prstGeom prst="rect">
            <a:avLst/>
          </a:prstGeom>
          <a:solidFill>
            <a:schemeClr val="bg1">
              <a:alpha val="65098"/>
            </a:schemeClr>
          </a:solidFill>
        </p:spPr>
        <p:txBody>
          <a:bodyPr wrap="none">
            <a:spAutoFit/>
          </a:bodyPr>
          <a:lstStyle/>
          <a:p>
            <a:pPr algn="ctr"/>
            <a:r>
              <a:rPr lang="ar-SA" sz="3000" dirty="0">
                <a:solidFill>
                  <a:schemeClr val="accent6">
                    <a:lumMod val="75000"/>
                  </a:schemeClr>
                </a:solidFill>
                <a:latin typeface="Sakkal Majalla" panose="02000000000000000000" pitchFamily="2" charset="-78"/>
                <a:cs typeface="Sakkal Majalla" panose="02000000000000000000" pitchFamily="2" charset="-78"/>
              </a:rPr>
              <a:t>-شرح لكتاب الزكاة:</a:t>
            </a:r>
          </a:p>
        </p:txBody>
      </p:sp>
      <p:sp>
        <p:nvSpPr>
          <p:cNvPr id="17" name="مستطيل 16"/>
          <p:cNvSpPr/>
          <p:nvPr/>
        </p:nvSpPr>
        <p:spPr>
          <a:xfrm>
            <a:off x="1967784" y="3518360"/>
            <a:ext cx="1457450" cy="553998"/>
          </a:xfrm>
          <a:prstGeom prst="rect">
            <a:avLst/>
          </a:prstGeom>
          <a:solidFill>
            <a:schemeClr val="bg1">
              <a:alpha val="65098"/>
            </a:schemeClr>
          </a:solidFill>
        </p:spPr>
        <p:txBody>
          <a:bodyPr wrap="none">
            <a:spAutoFit/>
          </a:bodyPr>
          <a:lstStyle/>
          <a:p>
            <a:pPr algn="ctr"/>
            <a:r>
              <a:rPr lang="ar-SA" sz="3000" dirty="0">
                <a:solidFill>
                  <a:schemeClr val="accent6">
                    <a:lumMod val="75000"/>
                  </a:schemeClr>
                </a:solidFill>
                <a:latin typeface="Sakkal Majalla" panose="02000000000000000000" pitchFamily="2" charset="-78"/>
                <a:cs typeface="Sakkal Majalla" panose="02000000000000000000" pitchFamily="2" charset="-78"/>
              </a:rPr>
              <a:t>-زكاة الفطر:</a:t>
            </a:r>
          </a:p>
        </p:txBody>
      </p:sp>
      <p:sp>
        <p:nvSpPr>
          <p:cNvPr id="20" name="مستطيل 19"/>
          <p:cNvSpPr/>
          <p:nvPr/>
        </p:nvSpPr>
        <p:spPr>
          <a:xfrm>
            <a:off x="5446506" y="3518360"/>
            <a:ext cx="1380506" cy="553998"/>
          </a:xfrm>
          <a:prstGeom prst="rect">
            <a:avLst/>
          </a:prstGeom>
          <a:solidFill>
            <a:schemeClr val="bg1">
              <a:alpha val="65098"/>
            </a:schemeClr>
          </a:solidFill>
        </p:spPr>
        <p:txBody>
          <a:bodyPr wrap="none">
            <a:spAutoFit/>
          </a:bodyPr>
          <a:lstStyle/>
          <a:p>
            <a:pPr algn="ctr"/>
            <a:r>
              <a:rPr lang="ar-SA" sz="3000" dirty="0">
                <a:solidFill>
                  <a:schemeClr val="accent6">
                    <a:lumMod val="75000"/>
                  </a:schemeClr>
                </a:solidFill>
                <a:latin typeface="Sakkal Majalla" panose="02000000000000000000" pitchFamily="2" charset="-78"/>
                <a:cs typeface="Sakkal Majalla" panose="02000000000000000000" pitchFamily="2" charset="-78"/>
              </a:rPr>
              <a:t>-زكاة الحلي:</a:t>
            </a:r>
          </a:p>
        </p:txBody>
      </p:sp>
      <p:sp>
        <p:nvSpPr>
          <p:cNvPr id="21" name="مستطيل 20"/>
          <p:cNvSpPr/>
          <p:nvPr/>
        </p:nvSpPr>
        <p:spPr>
          <a:xfrm>
            <a:off x="8731264" y="3518360"/>
            <a:ext cx="1643400" cy="553998"/>
          </a:xfrm>
          <a:prstGeom prst="rect">
            <a:avLst/>
          </a:prstGeom>
          <a:solidFill>
            <a:schemeClr val="bg1">
              <a:alpha val="65098"/>
            </a:schemeClr>
          </a:solidFill>
        </p:spPr>
        <p:txBody>
          <a:bodyPr wrap="none">
            <a:spAutoFit/>
          </a:bodyPr>
          <a:lstStyle/>
          <a:p>
            <a:pPr algn="ctr"/>
            <a:r>
              <a:rPr lang="ar-SA" sz="3000" dirty="0">
                <a:solidFill>
                  <a:schemeClr val="accent6">
                    <a:lumMod val="75000"/>
                  </a:schemeClr>
                </a:solidFill>
                <a:latin typeface="Sakkal Majalla" panose="02000000000000000000" pitchFamily="2" charset="-78"/>
                <a:cs typeface="Sakkal Majalla" panose="02000000000000000000" pitchFamily="2" charset="-78"/>
              </a:rPr>
              <a:t>-زكاة النقدين:</a:t>
            </a:r>
          </a:p>
        </p:txBody>
      </p:sp>
      <p:sp>
        <p:nvSpPr>
          <p:cNvPr id="22" name="مستطيل 21"/>
          <p:cNvSpPr/>
          <p:nvPr/>
        </p:nvSpPr>
        <p:spPr>
          <a:xfrm>
            <a:off x="1570239" y="1697580"/>
            <a:ext cx="2252541" cy="553998"/>
          </a:xfrm>
          <a:prstGeom prst="rect">
            <a:avLst/>
          </a:prstGeom>
          <a:solidFill>
            <a:schemeClr val="bg1">
              <a:alpha val="65098"/>
            </a:schemeClr>
          </a:solidFill>
        </p:spPr>
        <p:txBody>
          <a:bodyPr wrap="none">
            <a:spAutoFit/>
          </a:bodyPr>
          <a:lstStyle/>
          <a:p>
            <a:pPr algn="ctr"/>
            <a:r>
              <a:rPr lang="ar-SA" sz="3000" dirty="0">
                <a:solidFill>
                  <a:schemeClr val="accent6">
                    <a:lumMod val="75000"/>
                  </a:schemeClr>
                </a:solidFill>
                <a:latin typeface="Sakkal Majalla" panose="02000000000000000000" pitchFamily="2" charset="-78"/>
                <a:cs typeface="Sakkal Majalla" panose="02000000000000000000" pitchFamily="2" charset="-78"/>
              </a:rPr>
              <a:t>-زكاة الزروع والثمار:</a:t>
            </a:r>
          </a:p>
        </p:txBody>
      </p:sp>
      <p:sp>
        <p:nvSpPr>
          <p:cNvPr id="28" name="مستطيل 27"/>
          <p:cNvSpPr/>
          <p:nvPr/>
        </p:nvSpPr>
        <p:spPr>
          <a:xfrm>
            <a:off x="5064190" y="1697580"/>
            <a:ext cx="2145139" cy="553998"/>
          </a:xfrm>
          <a:prstGeom prst="rect">
            <a:avLst/>
          </a:prstGeom>
          <a:solidFill>
            <a:schemeClr val="bg1">
              <a:alpha val="65098"/>
            </a:schemeClr>
          </a:solidFill>
        </p:spPr>
        <p:txBody>
          <a:bodyPr wrap="none">
            <a:spAutoFit/>
          </a:bodyPr>
          <a:lstStyle/>
          <a:p>
            <a:pPr algn="ctr"/>
            <a:r>
              <a:rPr lang="ar-SA" sz="3000" dirty="0">
                <a:solidFill>
                  <a:schemeClr val="accent6">
                    <a:lumMod val="75000"/>
                  </a:schemeClr>
                </a:solidFill>
                <a:latin typeface="Sakkal Majalla" panose="02000000000000000000" pitchFamily="2" charset="-78"/>
                <a:cs typeface="Sakkal Majalla" panose="02000000000000000000" pitchFamily="2" charset="-78"/>
              </a:rPr>
              <a:t>-زكاة بهيمة الأنعام:</a:t>
            </a:r>
          </a:p>
        </p:txBody>
      </p:sp>
      <p:pic>
        <p:nvPicPr>
          <p:cNvPr id="4" name="صورة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3026" y="2342993"/>
            <a:ext cx="1083951" cy="1083951"/>
          </a:xfrm>
          <a:prstGeom prst="rect">
            <a:avLst/>
          </a:prstGeom>
        </p:spPr>
      </p:pic>
      <p:pic>
        <p:nvPicPr>
          <p:cNvPr id="5" name="صورة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9013" y="2342993"/>
            <a:ext cx="1083951" cy="1083951"/>
          </a:xfrm>
          <a:prstGeom prst="rect">
            <a:avLst/>
          </a:prstGeom>
        </p:spPr>
      </p:pic>
      <p:pic>
        <p:nvPicPr>
          <p:cNvPr id="6" name="صورة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4783" y="2342993"/>
            <a:ext cx="1083951" cy="1083951"/>
          </a:xfrm>
          <a:prstGeom prst="rect">
            <a:avLst/>
          </a:prstGeom>
        </p:spPr>
      </p:pic>
      <p:pic>
        <p:nvPicPr>
          <p:cNvPr id="10" name="صورة 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2698" y="2348262"/>
            <a:ext cx="1078682" cy="1078682"/>
          </a:xfrm>
          <a:prstGeom prst="rect">
            <a:avLst/>
          </a:prstGeom>
        </p:spPr>
      </p:pic>
      <p:pic>
        <p:nvPicPr>
          <p:cNvPr id="11" name="صورة 10">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13025" y="4072358"/>
            <a:ext cx="1083951" cy="1083951"/>
          </a:xfrm>
          <a:prstGeom prst="rect">
            <a:avLst/>
          </a:prstGeom>
        </p:spPr>
      </p:pic>
      <p:pic>
        <p:nvPicPr>
          <p:cNvPr id="12" name="صورة 11">
            <a:hlinkClick r:id="rId13"/>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69013" y="4072357"/>
            <a:ext cx="1083952" cy="1083952"/>
          </a:xfrm>
          <a:prstGeom prst="rect">
            <a:avLst/>
          </a:prstGeom>
        </p:spPr>
      </p:pic>
      <p:pic>
        <p:nvPicPr>
          <p:cNvPr id="14" name="صورة 13">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94782" y="4072357"/>
            <a:ext cx="1083952" cy="1083952"/>
          </a:xfrm>
          <a:prstGeom prst="rect">
            <a:avLst/>
          </a:prstGeom>
        </p:spPr>
      </p:pic>
      <p:pic>
        <p:nvPicPr>
          <p:cNvPr id="29" name="صورة 28">
            <a:hlinkClick r:id="rId16"/>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7428" y="4072357"/>
            <a:ext cx="1083952" cy="1083952"/>
          </a:xfrm>
          <a:prstGeom prst="rect">
            <a:avLst/>
          </a:prstGeom>
        </p:spPr>
      </p:pic>
      <p:sp>
        <p:nvSpPr>
          <p:cNvPr id="3" name="مستطيل 1">
            <a:hlinkClick r:id="rId17" action="ppaction://hlinksldjump"/>
            <a:extLst>
              <a:ext uri="{FF2B5EF4-FFF2-40B4-BE49-F238E27FC236}">
                <a16:creationId xmlns:a16="http://schemas.microsoft.com/office/drawing/2014/main" xmlns="" id="{74DA6941-6FB5-4299-8BB7-7561040B064A}"/>
              </a:ext>
            </a:extLst>
          </p:cNvPr>
          <p:cNvSpPr/>
          <p:nvPr/>
        </p:nvSpPr>
        <p:spPr>
          <a:xfrm>
            <a:off x="234327" y="5977720"/>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9866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مخطط انسيابي: معالجة متعاقبة 11">
            <a:extLst>
              <a:ext uri="{FF2B5EF4-FFF2-40B4-BE49-F238E27FC236}">
                <a16:creationId xmlns:a16="http://schemas.microsoft.com/office/drawing/2014/main" xmlns="" id="{829AC7D4-D10E-4B6B-BD97-706DE74DA112}"/>
              </a:ext>
            </a:extLst>
          </p:cNvPr>
          <p:cNvSpPr/>
          <p:nvPr/>
        </p:nvSpPr>
        <p:spPr>
          <a:xfrm>
            <a:off x="1170664" y="4104020"/>
            <a:ext cx="9609163"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3" name="صورة 12">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238558" y="4143221"/>
            <a:ext cx="443865" cy="468630"/>
          </a:xfrm>
          <a:prstGeom prst="rect">
            <a:avLst/>
          </a:prstGeom>
        </p:spPr>
      </p:pic>
      <p:sp>
        <p:nvSpPr>
          <p:cNvPr id="2" name="مستطيل 1"/>
          <p:cNvSpPr/>
          <p:nvPr/>
        </p:nvSpPr>
        <p:spPr>
          <a:xfrm>
            <a:off x="466761" y="4100439"/>
            <a:ext cx="9771797" cy="1015663"/>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ويستأنف حولا [في المسائل السابقة]</a:t>
            </a:r>
          </a:p>
          <a:p>
            <a:pPr lvl="0"/>
            <a:r>
              <a:rPr lang="ar-SA" sz="3000" dirty="0">
                <a:solidFill>
                  <a:prstClr val="black"/>
                </a:solidFill>
                <a:latin typeface="Sakkal Majalla" panose="02000000000000000000" pitchFamily="2" charset="-78"/>
                <a:cs typeface="Sakkal Majalla" panose="02000000000000000000" pitchFamily="2" charset="-78"/>
              </a:rPr>
              <a:t>* إلا في ذهب بفضة، وبالعكس؛ لأنهما كالجنس الواحد، ويخرج مما معه عند الوجوب.</a:t>
            </a:r>
          </a:p>
        </p:txBody>
      </p:sp>
      <p:sp>
        <p:nvSpPr>
          <p:cNvPr id="3" name="مستطيل 2"/>
          <p:cNvSpPr/>
          <p:nvPr/>
        </p:nvSpPr>
        <p:spPr>
          <a:xfrm>
            <a:off x="4907309" y="985732"/>
            <a:ext cx="6096000" cy="553998"/>
          </a:xfrm>
          <a:prstGeom prst="rect">
            <a:avLst/>
          </a:prstGeom>
        </p:spPr>
        <p:txBody>
          <a:bodyPr>
            <a:spAutoFit/>
          </a:bodyPr>
          <a:lstStyle/>
          <a:p>
            <a:pPr marL="457200" lvl="0" indent="-457200">
              <a:buFont typeface="Arial" pitchFamily="34" charset="0"/>
              <a:buChar char="•"/>
            </a:pPr>
            <a:r>
              <a:rPr lang="ar-SA" sz="3000" dirty="0" smtClean="0">
                <a:solidFill>
                  <a:prstClr val="black"/>
                </a:solidFill>
                <a:latin typeface="Sakkal Majalla" panose="02000000000000000000" pitchFamily="2" charset="-78"/>
                <a:cs typeface="Sakkal Majalla" panose="02000000000000000000" pitchFamily="2" charset="-78"/>
              </a:rPr>
              <a:t>أو </a:t>
            </a:r>
            <a:r>
              <a:rPr lang="ar-SA" sz="3000" dirty="0">
                <a:solidFill>
                  <a:prstClr val="black"/>
                </a:solidFill>
                <a:latin typeface="Sakkal Majalla" panose="02000000000000000000" pitchFamily="2" charset="-78"/>
                <a:cs typeface="Sakkal Majalla" panose="02000000000000000000" pitchFamily="2" charset="-78"/>
              </a:rPr>
              <a:t>باعه - ولو مع خيار- بغير جنسه</a:t>
            </a:r>
            <a:r>
              <a:rPr lang="ar-SA" sz="3000" dirty="0" smtClean="0">
                <a:solidFill>
                  <a:prstClr val="black"/>
                </a:solidFill>
                <a:latin typeface="Sakkal Majalla" panose="02000000000000000000" pitchFamily="2" charset="-78"/>
                <a:cs typeface="Sakkal Majalla" panose="02000000000000000000" pitchFamily="2" charset="-78"/>
              </a:rPr>
              <a:t>:</a:t>
            </a:r>
          </a:p>
        </p:txBody>
      </p:sp>
      <p:sp>
        <p:nvSpPr>
          <p:cNvPr id="5" name="مستطيل 4"/>
          <p:cNvSpPr/>
          <p:nvPr/>
        </p:nvSpPr>
        <p:spPr>
          <a:xfrm>
            <a:off x="4907309" y="2459793"/>
            <a:ext cx="6096000" cy="553998"/>
          </a:xfrm>
          <a:prstGeom prst="rect">
            <a:avLst/>
          </a:prstGeom>
        </p:spPr>
        <p:txBody>
          <a:bodyPr>
            <a:spAutoFit/>
          </a:bodyPr>
          <a:lstStyle/>
          <a:p>
            <a:pPr marL="457200" lvl="0" indent="-457200">
              <a:buFont typeface="Arial" pitchFamily="34" charset="0"/>
              <a:buChar char="•"/>
            </a:pPr>
            <a:r>
              <a:rPr lang="ar-SA" sz="3000" dirty="0" smtClean="0">
                <a:solidFill>
                  <a:prstClr val="black"/>
                </a:solidFill>
                <a:latin typeface="Sakkal Majalla" panose="02000000000000000000" pitchFamily="2" charset="-78"/>
                <a:cs typeface="Sakkal Majalla" panose="02000000000000000000" pitchFamily="2" charset="-78"/>
              </a:rPr>
              <a:t>أو </a:t>
            </a:r>
            <a:r>
              <a:rPr lang="ar-SA" sz="3000" dirty="0">
                <a:solidFill>
                  <a:prstClr val="black"/>
                </a:solidFill>
                <a:latin typeface="Sakkal Majalla" panose="02000000000000000000" pitchFamily="2" charset="-78"/>
                <a:cs typeface="Sakkal Majalla" panose="02000000000000000000" pitchFamily="2" charset="-78"/>
              </a:rPr>
              <a:t>أبدله بغير جنسه - لا فرارا من الزكاة </a:t>
            </a:r>
            <a:r>
              <a:rPr lang="ar-SA" sz="3000" dirty="0" smtClean="0">
                <a:solidFill>
                  <a:prstClr val="black"/>
                </a:solidFill>
                <a:latin typeface="Sakkal Majalla" panose="02000000000000000000" pitchFamily="2" charset="-78"/>
                <a:cs typeface="Sakkal Majalla" panose="02000000000000000000" pitchFamily="2" charset="-78"/>
              </a:rPr>
              <a:t>-:</a:t>
            </a:r>
          </a:p>
        </p:txBody>
      </p:sp>
      <p:sp>
        <p:nvSpPr>
          <p:cNvPr id="4" name="مستطيل 3"/>
          <p:cNvSpPr/>
          <p:nvPr/>
        </p:nvSpPr>
        <p:spPr>
          <a:xfrm>
            <a:off x="8079728" y="1712315"/>
            <a:ext cx="1696298" cy="553998"/>
          </a:xfrm>
          <a:prstGeom prst="rect">
            <a:avLst/>
          </a:prstGeom>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انقطع الحول. </a:t>
            </a:r>
          </a:p>
        </p:txBody>
      </p:sp>
      <p:sp>
        <p:nvSpPr>
          <p:cNvPr id="8" name="مستطيل 7"/>
          <p:cNvSpPr/>
          <p:nvPr/>
        </p:nvSpPr>
        <p:spPr>
          <a:xfrm>
            <a:off x="3807725" y="3149715"/>
            <a:ext cx="5968301" cy="553998"/>
          </a:xfrm>
          <a:prstGeom prst="rect">
            <a:avLst/>
          </a:prstGeom>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انقطع الحول؛ لما تقدم [من عدم الشرط لوجوب الزكاة]</a:t>
            </a:r>
          </a:p>
        </p:txBody>
      </p:sp>
      <p:sp>
        <p:nvSpPr>
          <p:cNvPr id="16" name="مستطيل 15"/>
          <p:cNvSpPr/>
          <p:nvPr/>
        </p:nvSpPr>
        <p:spPr>
          <a:xfrm>
            <a:off x="9776026" y="3146134"/>
            <a:ext cx="1003801"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17" name="مستطيل 16"/>
          <p:cNvSpPr/>
          <p:nvPr/>
        </p:nvSpPr>
        <p:spPr>
          <a:xfrm>
            <a:off x="9776026" y="1704880"/>
            <a:ext cx="1003801"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15"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xmlns="" id="{9F956641-052C-45BB-ADE1-CA4CFC6D4B5E}"/>
              </a:ext>
            </a:extLst>
          </p:cNvPr>
          <p:cNvSpPr txBox="1"/>
          <p:nvPr/>
        </p:nvSpPr>
        <p:spPr>
          <a:xfrm>
            <a:off x="3781608" y="379865"/>
            <a:ext cx="4793318"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-[مسائل في انعقاد و انقطاع الحول]:</a:t>
            </a:r>
          </a:p>
        </p:txBody>
      </p:sp>
    </p:spTree>
    <p:extLst>
      <p:ext uri="{BB962C8B-B14F-4D97-AF65-F5344CB8AC3E}">
        <p14:creationId xmlns:p14="http://schemas.microsoft.com/office/powerpoint/2010/main" val="5130950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6798629" y="5003325"/>
            <a:ext cx="3328892" cy="553998"/>
          </a:xfrm>
          <a:prstGeom prst="rect">
            <a:avLst/>
          </a:prstGeom>
        </p:spPr>
        <p:txBody>
          <a:bodyPr wrap="square">
            <a:spAutoFit/>
          </a:bodyPr>
          <a:lstStyle/>
          <a:p>
            <a:pPr marL="457200" lvl="0" indent="-457200">
              <a:buFont typeface="Arial" pitchFamily="34" charset="0"/>
              <a:buChar char="•"/>
            </a:pPr>
            <a:r>
              <a:rPr lang="ar-SA" sz="3000" dirty="0" smtClean="0">
                <a:solidFill>
                  <a:srgbClr val="000000"/>
                </a:solidFill>
                <a:latin typeface="Sakkal Majalla" panose="02000000000000000000" pitchFamily="2" charset="-78"/>
                <a:cs typeface="Sakkal Majalla" panose="02000000000000000000" pitchFamily="2" charset="-78"/>
              </a:rPr>
              <a:t>وإن </a:t>
            </a:r>
            <a:r>
              <a:rPr lang="ar-SA" sz="3000" dirty="0">
                <a:solidFill>
                  <a:srgbClr val="000000"/>
                </a:solidFill>
                <a:latin typeface="Sakkal Majalla" panose="02000000000000000000" pitchFamily="2" charset="-78"/>
                <a:cs typeface="Sakkal Majalla" panose="02000000000000000000" pitchFamily="2" charset="-78"/>
              </a:rPr>
              <a:t>أبدله بدون </a:t>
            </a:r>
            <a:r>
              <a:rPr lang="ar-SA" sz="3000" dirty="0" smtClean="0">
                <a:solidFill>
                  <a:srgbClr val="000000"/>
                </a:solidFill>
                <a:latin typeface="Sakkal Majalla" panose="02000000000000000000" pitchFamily="2" charset="-78"/>
                <a:cs typeface="Sakkal Majalla" panose="02000000000000000000" pitchFamily="2" charset="-78"/>
              </a:rPr>
              <a:t>نصاب:</a:t>
            </a:r>
            <a:endParaRPr lang="ar-SA" sz="3000" dirty="0">
              <a:solidFill>
                <a:srgbClr val="000000"/>
              </a:solidFill>
              <a:latin typeface="Sakkal Majalla" panose="02000000000000000000" pitchFamily="2" charset="-78"/>
              <a:cs typeface="Sakkal Majalla" panose="02000000000000000000" pitchFamily="2" charset="-78"/>
            </a:endParaRPr>
          </a:p>
        </p:txBody>
      </p:sp>
      <p:sp>
        <p:nvSpPr>
          <p:cNvPr id="7" name="مستطيل 6"/>
          <p:cNvSpPr/>
          <p:nvPr/>
        </p:nvSpPr>
        <p:spPr>
          <a:xfrm>
            <a:off x="5762171" y="1069263"/>
            <a:ext cx="5082681" cy="553998"/>
          </a:xfrm>
          <a:prstGeom prst="rect">
            <a:avLst/>
          </a:prstGeom>
        </p:spPr>
        <p:txBody>
          <a:bodyPr wrap="square">
            <a:spAutoFit/>
          </a:bodyPr>
          <a:lstStyle/>
          <a:p>
            <a:pPr marL="457200" lvl="0" indent="-457200">
              <a:buFont typeface="Arial" pitchFamily="34" charset="0"/>
              <a:buChar char="•"/>
            </a:pPr>
            <a:r>
              <a:rPr lang="ar-SA" sz="3000" dirty="0" smtClean="0">
                <a:solidFill>
                  <a:srgbClr val="000000"/>
                </a:solidFill>
                <a:latin typeface="Sakkal Majalla" panose="02000000000000000000" pitchFamily="2" charset="-78"/>
                <a:cs typeface="Sakkal Majalla" panose="02000000000000000000" pitchFamily="2" charset="-78"/>
              </a:rPr>
              <a:t>وإذا </a:t>
            </a:r>
            <a:r>
              <a:rPr lang="ar-SA" sz="3000" dirty="0">
                <a:solidFill>
                  <a:srgbClr val="000000"/>
                </a:solidFill>
                <a:latin typeface="Sakkal Majalla" panose="02000000000000000000" pitchFamily="2" charset="-78"/>
                <a:cs typeface="Sakkal Majalla" panose="02000000000000000000" pitchFamily="2" charset="-78"/>
              </a:rPr>
              <a:t>اشترى عرضا لتجارة بنقد، أو باعه به</a:t>
            </a:r>
            <a:r>
              <a:rPr lang="ar-SA" sz="3000" dirty="0" smtClean="0">
                <a:solidFill>
                  <a:srgbClr val="000000"/>
                </a:solidFill>
                <a:latin typeface="Sakkal Majalla" panose="02000000000000000000" pitchFamily="2" charset="-78"/>
                <a:cs typeface="Sakkal Majalla" panose="02000000000000000000" pitchFamily="2" charset="-78"/>
              </a:rPr>
              <a:t>:</a:t>
            </a:r>
          </a:p>
        </p:txBody>
      </p:sp>
      <p:sp>
        <p:nvSpPr>
          <p:cNvPr id="8" name="مستطيل 7"/>
          <p:cNvSpPr/>
          <p:nvPr/>
        </p:nvSpPr>
        <p:spPr>
          <a:xfrm>
            <a:off x="0" y="1565816"/>
            <a:ext cx="3669572" cy="2862322"/>
          </a:xfrm>
          <a:prstGeom prst="rect">
            <a:avLst/>
          </a:prstGeom>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وإن قصد بذلك الفرار من الزكاة لم تسقط؛ لأنه قصد به إسقاط حق غيره فلم يسقط، كالمطلق في مرض الموت. </a:t>
            </a:r>
          </a:p>
          <a:p>
            <a:pPr lvl="0"/>
            <a:r>
              <a:rPr lang="ar-SA" sz="3000" dirty="0">
                <a:solidFill>
                  <a:srgbClr val="000000"/>
                </a:solidFill>
                <a:latin typeface="Sakkal Majalla" panose="02000000000000000000" pitchFamily="2" charset="-78"/>
                <a:cs typeface="Sakkal Majalla" panose="02000000000000000000" pitchFamily="2" charset="-78"/>
              </a:rPr>
              <a:t>فإن ادعى عدم الفرار وثم قرينة عمل بها، وإلا فقوله.</a:t>
            </a:r>
          </a:p>
        </p:txBody>
      </p:sp>
      <p:cxnSp>
        <p:nvCxnSpPr>
          <p:cNvPr id="9" name="رابط كسهم مستقيم 8"/>
          <p:cNvCxnSpPr/>
          <p:nvPr/>
        </p:nvCxnSpPr>
        <p:spPr>
          <a:xfrm flipH="1" flipV="1">
            <a:off x="3663888" y="1767565"/>
            <a:ext cx="360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 name="مستطيل 2"/>
          <p:cNvSpPr/>
          <p:nvPr/>
        </p:nvSpPr>
        <p:spPr>
          <a:xfrm>
            <a:off x="4023887" y="2317282"/>
            <a:ext cx="5734262"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لأن الزكاة</a:t>
            </a:r>
            <a:r>
              <a:rPr lang="ar-SA" sz="3000" u="sng" dirty="0">
                <a:solidFill>
                  <a:srgbClr val="000000"/>
                </a:solidFill>
                <a:latin typeface="Sakkal Majalla" panose="02000000000000000000" pitchFamily="2" charset="-78"/>
                <a:cs typeface="Sakkal Majalla" panose="02000000000000000000" pitchFamily="2" charset="-78"/>
              </a:rPr>
              <a:t> تجب</a:t>
            </a:r>
            <a:r>
              <a:rPr lang="ar-SA" sz="3000" dirty="0">
                <a:solidFill>
                  <a:srgbClr val="000000"/>
                </a:solidFill>
                <a:latin typeface="Sakkal Majalla" panose="02000000000000000000" pitchFamily="2" charset="-78"/>
                <a:cs typeface="Sakkal Majalla" panose="02000000000000000000" pitchFamily="2" charset="-78"/>
              </a:rPr>
              <a:t> في قيم العروض، وهي من جنس النقد.</a:t>
            </a:r>
          </a:p>
        </p:txBody>
      </p:sp>
      <p:sp>
        <p:nvSpPr>
          <p:cNvPr id="11" name="مستطيل 10"/>
          <p:cNvSpPr/>
          <p:nvPr/>
        </p:nvSpPr>
        <p:spPr>
          <a:xfrm>
            <a:off x="9758149" y="2317282"/>
            <a:ext cx="1026994"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العلة : </a:t>
            </a:r>
          </a:p>
        </p:txBody>
      </p:sp>
      <p:sp>
        <p:nvSpPr>
          <p:cNvPr id="12" name="مستطيل 11"/>
          <p:cNvSpPr/>
          <p:nvPr/>
        </p:nvSpPr>
        <p:spPr>
          <a:xfrm>
            <a:off x="7638658" y="1670156"/>
            <a:ext cx="2119491"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بنى على حول الأول</a:t>
            </a:r>
          </a:p>
        </p:txBody>
      </p:sp>
      <p:sp>
        <p:nvSpPr>
          <p:cNvPr id="13" name="مستطيل 12"/>
          <p:cNvSpPr/>
          <p:nvPr/>
        </p:nvSpPr>
        <p:spPr>
          <a:xfrm>
            <a:off x="9758150" y="1670156"/>
            <a:ext cx="1026994"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14" name="قوس متوسط أيمن 13"/>
          <p:cNvSpPr/>
          <p:nvPr/>
        </p:nvSpPr>
        <p:spPr>
          <a:xfrm rot="10800000">
            <a:off x="4025540" y="1073589"/>
            <a:ext cx="437278" cy="1975011"/>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p>
        </p:txBody>
      </p:sp>
      <p:sp>
        <p:nvSpPr>
          <p:cNvPr id="16" name="مستطيل 15"/>
          <p:cNvSpPr/>
          <p:nvPr/>
        </p:nvSpPr>
        <p:spPr>
          <a:xfrm>
            <a:off x="4382299" y="3189032"/>
            <a:ext cx="6542176" cy="553998"/>
          </a:xfrm>
          <a:prstGeom prst="rect">
            <a:avLst/>
          </a:prstGeom>
        </p:spPr>
        <p:txBody>
          <a:bodyPr wrap="none">
            <a:spAutoFit/>
          </a:bodyPr>
          <a:lstStyle/>
          <a:p>
            <a:pPr marL="457200" indent="-457200">
              <a:buFont typeface="Arial" pitchFamily="34" charset="0"/>
              <a:buChar char="•"/>
            </a:pPr>
            <a:r>
              <a:rPr lang="ar-SA" sz="3000" dirty="0" smtClean="0">
                <a:solidFill>
                  <a:srgbClr val="000000"/>
                </a:solidFill>
                <a:latin typeface="Sakkal Majalla" panose="02000000000000000000" pitchFamily="2" charset="-78"/>
                <a:cs typeface="Sakkal Majalla" panose="02000000000000000000" pitchFamily="2" charset="-78"/>
              </a:rPr>
              <a:t>وإن </a:t>
            </a:r>
            <a:r>
              <a:rPr lang="ar-SA" sz="3000" dirty="0">
                <a:solidFill>
                  <a:srgbClr val="000000"/>
                </a:solidFill>
                <a:latin typeface="Sakkal Majalla" panose="02000000000000000000" pitchFamily="2" charset="-78"/>
                <a:cs typeface="Sakkal Majalla" panose="02000000000000000000" pitchFamily="2" charset="-78"/>
              </a:rPr>
              <a:t>أبدله بـنصاب من جنسه؛ كأربعين شاة بمثلها أو </a:t>
            </a:r>
            <a:r>
              <a:rPr lang="ar-SA" sz="3000" dirty="0" smtClean="0">
                <a:solidFill>
                  <a:srgbClr val="000000"/>
                </a:solidFill>
                <a:latin typeface="Sakkal Majalla" panose="02000000000000000000" pitchFamily="2" charset="-78"/>
                <a:cs typeface="Sakkal Majalla" panose="02000000000000000000" pitchFamily="2" charset="-78"/>
              </a:rPr>
              <a:t>أكثر:</a:t>
            </a:r>
            <a:endParaRPr lang="ar-SA" sz="3000" dirty="0">
              <a:solidFill>
                <a:srgbClr val="000000"/>
              </a:solidFill>
              <a:latin typeface="Sakkal Majalla" panose="02000000000000000000" pitchFamily="2" charset="-78"/>
              <a:cs typeface="Sakkal Majalla" panose="02000000000000000000" pitchFamily="2" charset="-78"/>
            </a:endParaRPr>
          </a:p>
        </p:txBody>
      </p:sp>
      <p:sp>
        <p:nvSpPr>
          <p:cNvPr id="17" name="مستطيل 16"/>
          <p:cNvSpPr/>
          <p:nvPr/>
        </p:nvSpPr>
        <p:spPr>
          <a:xfrm>
            <a:off x="3843888" y="3864446"/>
            <a:ext cx="5909481" cy="1015663"/>
          </a:xfrm>
          <a:prstGeom prst="rect">
            <a:avLst/>
          </a:prstGeom>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بنى على حوله، والزائد تبع للأصل في حوله كنتاج، فلو أبدل مائة شاة بمائتين؛ لزمه شاتان إذا حال حول المائة.</a:t>
            </a:r>
          </a:p>
        </p:txBody>
      </p:sp>
      <p:sp>
        <p:nvSpPr>
          <p:cNvPr id="20" name="مستطيل 19"/>
          <p:cNvSpPr/>
          <p:nvPr/>
        </p:nvSpPr>
        <p:spPr>
          <a:xfrm>
            <a:off x="9100526" y="5675801"/>
            <a:ext cx="1026994"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21" name="مستطيل 20"/>
          <p:cNvSpPr/>
          <p:nvPr/>
        </p:nvSpPr>
        <p:spPr>
          <a:xfrm>
            <a:off x="9753370" y="3867204"/>
            <a:ext cx="1026994" cy="553998"/>
          </a:xfrm>
          <a:prstGeom prst="rect">
            <a:avLst/>
          </a:prstGeom>
          <a:solidFill>
            <a:srgbClr val="7F7F7F">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الحكم : </a:t>
            </a:r>
          </a:p>
        </p:txBody>
      </p:sp>
      <p:sp>
        <p:nvSpPr>
          <p:cNvPr id="22" name="مستطيل 21"/>
          <p:cNvSpPr/>
          <p:nvPr/>
        </p:nvSpPr>
        <p:spPr>
          <a:xfrm>
            <a:off x="8191302" y="5680539"/>
            <a:ext cx="909224"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انقطع.</a:t>
            </a:r>
            <a:endParaRPr lang="ar-SA" sz="3000" dirty="0">
              <a:solidFill>
                <a:prstClr val="black"/>
              </a:solidFill>
              <a:latin typeface="Sakkal Majalla" panose="02000000000000000000" pitchFamily="2" charset="-78"/>
              <a:cs typeface="Sakkal Majalla" panose="02000000000000000000" pitchFamily="2" charset="-78"/>
            </a:endParaRPr>
          </a:p>
        </p:txBody>
      </p:sp>
      <p:sp>
        <p:nvSpPr>
          <p:cNvPr id="2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
        <p:nvSpPr>
          <p:cNvPr id="2" name="مربع نص 1">
            <a:extLst>
              <a:ext uri="{FF2B5EF4-FFF2-40B4-BE49-F238E27FC236}">
                <a16:creationId xmlns:a16="http://schemas.microsoft.com/office/drawing/2014/main" xmlns="" id="{73367568-F48B-443D-9E25-873C1B572346}"/>
              </a:ext>
            </a:extLst>
          </p:cNvPr>
          <p:cNvSpPr txBox="1"/>
          <p:nvPr/>
        </p:nvSpPr>
        <p:spPr>
          <a:xfrm>
            <a:off x="3781608" y="379865"/>
            <a:ext cx="4793318"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-[مسائل في انعقاد و انقطاع الحول]:</a:t>
            </a:r>
          </a:p>
        </p:txBody>
      </p:sp>
    </p:spTree>
    <p:extLst>
      <p:ext uri="{BB962C8B-B14F-4D97-AF65-F5344CB8AC3E}">
        <p14:creationId xmlns:p14="http://schemas.microsoft.com/office/powerpoint/2010/main" val="27766460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5640218" y="1188511"/>
            <a:ext cx="6007139" cy="553998"/>
          </a:xfrm>
          <a:prstGeom prst="rect">
            <a:avLst/>
          </a:prstGeom>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تجب الزكاة في عين المال الذي لو دفع زكاته منه أجزأت؛</a:t>
            </a:r>
          </a:p>
        </p:txBody>
      </p:sp>
      <p:sp>
        <p:nvSpPr>
          <p:cNvPr id="2" name="مستطيل 1"/>
          <p:cNvSpPr/>
          <p:nvPr/>
        </p:nvSpPr>
        <p:spPr>
          <a:xfrm>
            <a:off x="2504540" y="5565484"/>
            <a:ext cx="6863127" cy="504000"/>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فلذلك قال: ولها تعلق بالذمة، أي: ذمة </a:t>
            </a:r>
            <a:r>
              <a:rPr lang="ar-SA" sz="3000" dirty="0" err="1">
                <a:solidFill>
                  <a:prstClr val="black"/>
                </a:solidFill>
                <a:latin typeface="Sakkal Majalla" panose="02000000000000000000" pitchFamily="2" charset="-78"/>
                <a:cs typeface="Sakkal Majalla" panose="02000000000000000000" pitchFamily="2" charset="-78"/>
              </a:rPr>
              <a:t>المزكي</a:t>
            </a:r>
            <a:r>
              <a:rPr lang="ar-SA" sz="3000" dirty="0">
                <a:solidFill>
                  <a:prstClr val="black"/>
                </a:solidFill>
                <a:latin typeface="Sakkal Majalla" panose="02000000000000000000" pitchFamily="2" charset="-78"/>
                <a:cs typeface="Sakkal Majalla" panose="02000000000000000000" pitchFamily="2" charset="-78"/>
              </a:rPr>
              <a:t>؛ لأنه المطالب بها.</a:t>
            </a:r>
          </a:p>
        </p:txBody>
      </p:sp>
      <p:sp>
        <p:nvSpPr>
          <p:cNvPr id="4" name="مستطيل 3"/>
          <p:cNvSpPr/>
          <p:nvPr/>
        </p:nvSpPr>
        <p:spPr>
          <a:xfrm>
            <a:off x="7797249" y="4217158"/>
            <a:ext cx="3707814" cy="523220"/>
          </a:xfrm>
          <a:prstGeom prst="rect">
            <a:avLst/>
          </a:prstGeom>
        </p:spPr>
        <p:txBody>
          <a:bodyPr wrap="squar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-[إن أتلف المالك النصاب ]:</a:t>
            </a:r>
          </a:p>
        </p:txBody>
      </p:sp>
      <p:sp>
        <p:nvSpPr>
          <p:cNvPr id="5" name="مستطيل 4"/>
          <p:cNvSpPr/>
          <p:nvPr/>
        </p:nvSpPr>
        <p:spPr>
          <a:xfrm>
            <a:off x="4394579" y="4900215"/>
            <a:ext cx="6248978" cy="553998"/>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وإن أتلفه لزمه ما وجب فيه، وله التصرف فيه ببيع وغيره.</a:t>
            </a:r>
          </a:p>
        </p:txBody>
      </p:sp>
      <p:sp>
        <p:nvSpPr>
          <p:cNvPr id="7" name="مستطيل 6"/>
          <p:cNvSpPr/>
          <p:nvPr/>
        </p:nvSpPr>
        <p:spPr>
          <a:xfrm>
            <a:off x="2998950" y="2502131"/>
            <a:ext cx="7644607" cy="1477328"/>
          </a:xfrm>
          <a:prstGeom prst="rect">
            <a:avLst/>
          </a:prstGeom>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لقوله عليه السلام: «في أربعين شاة: شاة»</a:t>
            </a:r>
          </a:p>
          <a:p>
            <a:pPr lvl="0"/>
            <a:r>
              <a:rPr lang="ar-SA" sz="3000" dirty="0">
                <a:solidFill>
                  <a:srgbClr val="000000"/>
                </a:solidFill>
                <a:latin typeface="Sakkal Majalla" panose="02000000000000000000" pitchFamily="2" charset="-78"/>
                <a:cs typeface="Sakkal Majalla" panose="02000000000000000000" pitchFamily="2" charset="-78"/>
              </a:rPr>
              <a:t> </a:t>
            </a:r>
            <a:r>
              <a:rPr lang="ar-SA" sz="3000" dirty="0">
                <a:solidFill>
                  <a:prstClr val="black"/>
                </a:solidFill>
                <a:latin typeface="Sakkal Majalla" panose="02000000000000000000" pitchFamily="2" charset="-78"/>
                <a:cs typeface="Sakkal Majalla" panose="02000000000000000000" pitchFamily="2" charset="-78"/>
              </a:rPr>
              <a:t>و «فيما سقت السماء: العشر» ونحو ذلك، و (في) للظرفية، وتعلقها بالمال كتعلق أرش جناية برقبة الجاني، فللمالك إخراجها من غيره.</a:t>
            </a:r>
          </a:p>
        </p:txBody>
      </p:sp>
      <p:sp>
        <p:nvSpPr>
          <p:cNvPr id="8" name="مستطيل 7"/>
          <p:cNvSpPr/>
          <p:nvPr/>
        </p:nvSpPr>
        <p:spPr>
          <a:xfrm>
            <a:off x="616028" y="3236808"/>
            <a:ext cx="2537874" cy="553998"/>
          </a:xfrm>
          <a:prstGeom prst="rect">
            <a:avLst/>
          </a:prstGeom>
          <a:solidFill>
            <a:srgbClr val="9AB9E7">
              <a:alpha val="60000"/>
            </a:srgbClr>
          </a:solidFill>
        </p:spPr>
        <p:txBody>
          <a:bodyPr wrap="none">
            <a:spAutoFit/>
          </a:bodyPr>
          <a:lstStyle/>
          <a:p>
            <a:pPr lvl="0"/>
            <a:r>
              <a:rPr lang="ar-SA" sz="3000" dirty="0">
                <a:solidFill>
                  <a:prstClr val="black"/>
                </a:solidFill>
                <a:latin typeface="Sakkal Majalla" panose="02000000000000000000" pitchFamily="2" charset="-78"/>
                <a:cs typeface="Sakkal Majalla" panose="02000000000000000000" pitchFamily="2" charset="-78"/>
              </a:rPr>
              <a:t> والنماء بعد وجوبها له.</a:t>
            </a:r>
          </a:p>
        </p:txBody>
      </p:sp>
      <p:sp>
        <p:nvSpPr>
          <p:cNvPr id="10" name="مستطيل 9"/>
          <p:cNvSpPr/>
          <p:nvPr/>
        </p:nvSpPr>
        <p:spPr>
          <a:xfrm>
            <a:off x="10643557" y="2497405"/>
            <a:ext cx="1003800" cy="553998"/>
          </a:xfrm>
          <a:prstGeom prst="rect">
            <a:avLst/>
          </a:prstGeom>
          <a:solidFill>
            <a:srgbClr val="7F7F7F">
              <a:alpha val="60000"/>
            </a:srgbClr>
          </a:solidFill>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الدليل :</a:t>
            </a:r>
          </a:p>
        </p:txBody>
      </p:sp>
      <p:sp>
        <p:nvSpPr>
          <p:cNvPr id="12" name="مستطيل 11"/>
          <p:cNvSpPr/>
          <p:nvPr/>
        </p:nvSpPr>
        <p:spPr>
          <a:xfrm>
            <a:off x="8622936" y="429173"/>
            <a:ext cx="2893741" cy="523220"/>
          </a:xfrm>
          <a:prstGeom prst="rect">
            <a:avLst/>
          </a:prstGeom>
        </p:spPr>
        <p:txBody>
          <a:bodyPr wrap="non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-[فيم تجب الزكاة ؟]:</a:t>
            </a:r>
          </a:p>
        </p:txBody>
      </p:sp>
      <p:sp>
        <p:nvSpPr>
          <p:cNvPr id="6" name="مستطيل 5"/>
          <p:cNvSpPr/>
          <p:nvPr/>
        </p:nvSpPr>
        <p:spPr>
          <a:xfrm>
            <a:off x="5936104" y="1842958"/>
            <a:ext cx="5711253" cy="553998"/>
          </a:xfrm>
          <a:prstGeom prst="rect">
            <a:avLst/>
          </a:prstGeom>
          <a:solidFill>
            <a:srgbClr val="FFEEB0">
              <a:alpha val="60000"/>
            </a:srgbClr>
          </a:solidFill>
        </p:spPr>
        <p:txBody>
          <a:bodyPr wrap="square">
            <a:spAutoFit/>
          </a:bodyPr>
          <a:lstStyle/>
          <a:p>
            <a:pPr algn="ctr"/>
            <a:r>
              <a:rPr lang="ar-SA" sz="3000" dirty="0">
                <a:solidFill>
                  <a:srgbClr val="000000"/>
                </a:solidFill>
                <a:latin typeface="Sakkal Majalla" panose="02000000000000000000" pitchFamily="2" charset="-78"/>
                <a:cs typeface="Sakkal Majalla" panose="02000000000000000000" pitchFamily="2" charset="-78"/>
              </a:rPr>
              <a:t> كالذهب، والفضة، والبقر، والغنم السائمة ونحوها.</a:t>
            </a:r>
          </a:p>
        </p:txBody>
      </p:sp>
      <p:sp>
        <p:nvSpPr>
          <p:cNvPr id="11" name="قوس متوسط أيمن 10"/>
          <p:cNvSpPr/>
          <p:nvPr/>
        </p:nvSpPr>
        <p:spPr>
          <a:xfrm rot="10800000">
            <a:off x="3219565" y="1292006"/>
            <a:ext cx="392009" cy="2687453"/>
          </a:xfrm>
          <a:prstGeom prst="rightBracket">
            <a:avLst>
              <a:gd name="adj" fmla="val 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p>
        </p:txBody>
      </p:sp>
      <p:cxnSp>
        <p:nvCxnSpPr>
          <p:cNvPr id="13" name="رابط بشكل مرفق 12"/>
          <p:cNvCxnSpPr>
            <a:stCxn id="11" idx="2"/>
            <a:endCxn id="8" idx="0"/>
          </p:cNvCxnSpPr>
          <p:nvPr/>
        </p:nvCxnSpPr>
        <p:spPr>
          <a:xfrm flipH="1">
            <a:off x="1884965" y="2635732"/>
            <a:ext cx="1334600" cy="601076"/>
          </a:xfrm>
          <a:prstGeom prst="bentConnector4">
            <a:avLst>
              <a:gd name="adj1" fmla="val -483"/>
              <a:gd name="adj2" fmla="val -47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رابط كسهم مستقيم 24"/>
          <p:cNvCxnSpPr>
            <a:endCxn id="2" idx="3"/>
          </p:cNvCxnSpPr>
          <p:nvPr/>
        </p:nvCxnSpPr>
        <p:spPr>
          <a:xfrm flipH="1" flipV="1">
            <a:off x="9367667" y="5817484"/>
            <a:ext cx="54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157435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4449081" y="280188"/>
            <a:ext cx="4162695"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لا يعتبر في وجوب الزكاة :</a:t>
            </a:r>
          </a:p>
        </p:txBody>
      </p:sp>
      <p:sp>
        <p:nvSpPr>
          <p:cNvPr id="6" name="مستطيل 5"/>
          <p:cNvSpPr/>
          <p:nvPr/>
        </p:nvSpPr>
        <p:spPr>
          <a:xfrm>
            <a:off x="1275376" y="1698915"/>
            <a:ext cx="5110825" cy="553998"/>
          </a:xfrm>
          <a:prstGeom prst="rect">
            <a:avLst/>
          </a:prstGeom>
          <a:solidFill>
            <a:srgbClr val="FFEEB0">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ولا يعتبر في وجوبها أيضا بقاء المال</a:t>
            </a:r>
          </a:p>
        </p:txBody>
      </p:sp>
      <p:sp>
        <p:nvSpPr>
          <p:cNvPr id="7" name="مستطيل 6"/>
          <p:cNvSpPr/>
          <p:nvPr/>
        </p:nvSpPr>
        <p:spPr>
          <a:xfrm>
            <a:off x="6646460" y="1698915"/>
            <a:ext cx="5110825" cy="553998"/>
          </a:xfrm>
          <a:prstGeom prst="rect">
            <a:avLst/>
          </a:prstGeom>
          <a:solidFill>
            <a:srgbClr val="FFEEB0">
              <a:alpha val="60000"/>
            </a:srgbClr>
          </a:solidFill>
        </p:spPr>
        <p:txBody>
          <a:bodyPr wrap="square">
            <a:spAutoFit/>
          </a:bodyPr>
          <a:lstStyle/>
          <a:p>
            <a:pPr algn="ctr"/>
            <a:r>
              <a:rPr lang="ar-SA" sz="3000" dirty="0">
                <a:solidFill>
                  <a:srgbClr val="000000"/>
                </a:solidFill>
                <a:latin typeface="Sakkal Majalla" panose="02000000000000000000" pitchFamily="2" charset="-78"/>
                <a:cs typeface="Sakkal Majalla" panose="02000000000000000000" pitchFamily="2" charset="-78"/>
              </a:rPr>
              <a:t>لا يعتبر في وجوبها إمكان الأداء كسائر العبادات</a:t>
            </a:r>
          </a:p>
        </p:txBody>
      </p:sp>
      <p:sp>
        <p:nvSpPr>
          <p:cNvPr id="8" name="مستطيل 7"/>
          <p:cNvSpPr/>
          <p:nvPr/>
        </p:nvSpPr>
        <p:spPr>
          <a:xfrm>
            <a:off x="7355958" y="2714576"/>
            <a:ext cx="4401327" cy="1015663"/>
          </a:xfrm>
          <a:prstGeom prst="rect">
            <a:avLst/>
          </a:prstGeom>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فإن الصوم يجب على المريض والحائض.</a:t>
            </a:r>
          </a:p>
          <a:p>
            <a:pPr lvl="0"/>
            <a:r>
              <a:rPr lang="ar-SA" sz="3000" dirty="0">
                <a:solidFill>
                  <a:srgbClr val="000000"/>
                </a:solidFill>
                <a:latin typeface="Sakkal Majalla" panose="02000000000000000000" pitchFamily="2" charset="-78"/>
                <a:cs typeface="Sakkal Majalla" panose="02000000000000000000" pitchFamily="2" charset="-78"/>
              </a:rPr>
              <a:t> والصلاة تجب على المغمى عليه والنائم.</a:t>
            </a:r>
          </a:p>
        </p:txBody>
      </p:sp>
      <p:sp>
        <p:nvSpPr>
          <p:cNvPr id="10" name="مستطيل 9"/>
          <p:cNvSpPr/>
          <p:nvPr/>
        </p:nvSpPr>
        <p:spPr>
          <a:xfrm>
            <a:off x="4582273" y="4306947"/>
            <a:ext cx="4974348" cy="1477328"/>
          </a:xfrm>
          <a:prstGeom prst="rect">
            <a:avLst/>
          </a:prstGeom>
          <a:solidFill>
            <a:srgbClr val="9AB9E7">
              <a:alpha val="60000"/>
            </a:srgbClr>
          </a:solidFill>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فتجب في الدين والمال الغائب ونحوه كما تقدم [في قوله: من مغصوب ومسروق. الخ.].</a:t>
            </a:r>
          </a:p>
          <a:p>
            <a:pPr lvl="0"/>
            <a:r>
              <a:rPr lang="ar-SA" sz="3000" dirty="0">
                <a:solidFill>
                  <a:srgbClr val="000000"/>
                </a:solidFill>
                <a:latin typeface="Sakkal Majalla" panose="02000000000000000000" pitchFamily="2" charset="-78"/>
                <a:cs typeface="Sakkal Majalla" panose="02000000000000000000" pitchFamily="2" charset="-78"/>
              </a:rPr>
              <a:t>لكن لا يلزمه الإخراج قبل حصوله بيده.</a:t>
            </a:r>
          </a:p>
        </p:txBody>
      </p:sp>
      <p:sp>
        <p:nvSpPr>
          <p:cNvPr id="3" name="مستطيل 2"/>
          <p:cNvSpPr/>
          <p:nvPr/>
        </p:nvSpPr>
        <p:spPr>
          <a:xfrm>
            <a:off x="1131146" y="2831509"/>
            <a:ext cx="5399283" cy="1015663"/>
          </a:xfrm>
          <a:prstGeom prst="rect">
            <a:avLst/>
          </a:prstGeom>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 فلا تسقط بتلفه، فرط أو لم يفرط؛ كدين الآدمي.</a:t>
            </a:r>
          </a:p>
          <a:p>
            <a:pPr lvl="0"/>
            <a:r>
              <a:rPr lang="ar-SA" sz="3000" dirty="0">
                <a:solidFill>
                  <a:srgbClr val="000000"/>
                </a:solidFill>
                <a:latin typeface="Sakkal Majalla" panose="02000000000000000000" pitchFamily="2" charset="-78"/>
                <a:cs typeface="Sakkal Majalla" panose="02000000000000000000" pitchFamily="2" charset="-78"/>
              </a:rPr>
              <a:t>إلا إذا تلف زرع أو ثمر بجائحة قبل حصاد وجذاذ.</a:t>
            </a:r>
            <a:endParaRPr lang="ar-SA" sz="3000" dirty="0"/>
          </a:p>
        </p:txBody>
      </p:sp>
      <p:cxnSp>
        <p:nvCxnSpPr>
          <p:cNvPr id="9" name="رابط مستقيم 8"/>
          <p:cNvCxnSpPr/>
          <p:nvPr/>
        </p:nvCxnSpPr>
        <p:spPr>
          <a:xfrm flipH="1">
            <a:off x="4139226" y="1120317"/>
            <a:ext cx="501446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رابط كسهم مستقيم 10"/>
          <p:cNvCxnSpPr/>
          <p:nvPr/>
        </p:nvCxnSpPr>
        <p:spPr>
          <a:xfrm>
            <a:off x="9153694" y="1120317"/>
            <a:ext cx="0" cy="468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رابط كسهم مستقيم 11"/>
          <p:cNvCxnSpPr/>
          <p:nvPr/>
        </p:nvCxnSpPr>
        <p:spPr>
          <a:xfrm>
            <a:off x="4139226" y="1120317"/>
            <a:ext cx="1" cy="468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رابط مستقيم 12"/>
          <p:cNvCxnSpPr/>
          <p:nvPr/>
        </p:nvCxnSpPr>
        <p:spPr>
          <a:xfrm flipV="1">
            <a:off x="6702034" y="953856"/>
            <a:ext cx="0" cy="166462"/>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p:nvPr/>
        </p:nvCxnSpPr>
        <p:spPr>
          <a:xfrm>
            <a:off x="7333939" y="2252913"/>
            <a:ext cx="0" cy="19531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رابط كسهم مستقيم 14"/>
          <p:cNvCxnSpPr/>
          <p:nvPr/>
        </p:nvCxnSpPr>
        <p:spPr>
          <a:xfrm>
            <a:off x="11050731" y="2252913"/>
            <a:ext cx="1" cy="468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4122708" y="2252913"/>
            <a:ext cx="1" cy="468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7"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615321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5514681" y="598671"/>
            <a:ext cx="6157064" cy="523220"/>
          </a:xfrm>
          <a:prstGeom prst="rect">
            <a:avLst/>
          </a:prstGeom>
        </p:spPr>
        <p:txBody>
          <a:bodyPr wrap="squar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-[هل تسقط الزكاة إذا مات من وجبت عليه؟]:</a:t>
            </a:r>
          </a:p>
        </p:txBody>
      </p:sp>
      <p:sp>
        <p:nvSpPr>
          <p:cNvPr id="4" name="مستطيل 3"/>
          <p:cNvSpPr/>
          <p:nvPr/>
        </p:nvSpPr>
        <p:spPr>
          <a:xfrm>
            <a:off x="8414123" y="2935320"/>
            <a:ext cx="3257622" cy="523220"/>
          </a:xfrm>
          <a:prstGeom prst="rect">
            <a:avLst/>
          </a:prstGeom>
        </p:spPr>
        <p:txBody>
          <a:bodyPr wrap="squar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-[ما يُقدَّم على الزكاة] :</a:t>
            </a:r>
          </a:p>
        </p:txBody>
      </p:sp>
      <p:sp>
        <p:nvSpPr>
          <p:cNvPr id="6" name="مستطيل 5"/>
          <p:cNvSpPr/>
          <p:nvPr/>
        </p:nvSpPr>
        <p:spPr>
          <a:xfrm>
            <a:off x="6716126" y="4879088"/>
            <a:ext cx="1999877" cy="553998"/>
          </a:xfrm>
          <a:prstGeom prst="rect">
            <a:avLst/>
          </a:prstGeom>
          <a:solidFill>
            <a:srgbClr val="FFEEB0">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-وأضحية معينة. </a:t>
            </a:r>
            <a:endParaRPr lang="ar-SA" sz="3000" dirty="0">
              <a:solidFill>
                <a:prstClr val="black"/>
              </a:solidFill>
              <a:latin typeface="Sakkal Majalla" panose="02000000000000000000" pitchFamily="2" charset="-78"/>
              <a:cs typeface="Sakkal Majalla" panose="02000000000000000000" pitchFamily="2" charset="-78"/>
            </a:endParaRPr>
          </a:p>
        </p:txBody>
      </p:sp>
      <p:sp>
        <p:nvSpPr>
          <p:cNvPr id="8" name="مستطيل 7"/>
          <p:cNvSpPr/>
          <p:nvPr/>
        </p:nvSpPr>
        <p:spPr>
          <a:xfrm>
            <a:off x="6716126" y="4229422"/>
            <a:ext cx="1999877" cy="553998"/>
          </a:xfrm>
          <a:prstGeom prst="rect">
            <a:avLst/>
          </a:prstGeom>
          <a:solidFill>
            <a:srgbClr val="FFEEB0">
              <a:alpha val="60000"/>
            </a:srgbClr>
          </a:solidFill>
        </p:spPr>
        <p:txBody>
          <a:bodyPr wrap="square">
            <a:spAutoFit/>
          </a:bodyPr>
          <a:lstStyle/>
          <a:p>
            <a:pPr lvl="0" algn="ctr"/>
            <a:r>
              <a:rPr lang="ar-SA" sz="3000" dirty="0">
                <a:solidFill>
                  <a:srgbClr val="000000"/>
                </a:solidFill>
                <a:latin typeface="Sakkal Majalla" panose="02000000000000000000" pitchFamily="2" charset="-78"/>
                <a:cs typeface="Sakkal Majalla" panose="02000000000000000000" pitchFamily="2" charset="-78"/>
              </a:rPr>
              <a:t>-ويقدم نذر معين </a:t>
            </a:r>
          </a:p>
        </p:txBody>
      </p:sp>
      <p:sp>
        <p:nvSpPr>
          <p:cNvPr id="9" name="مستطيل 8"/>
          <p:cNvSpPr/>
          <p:nvPr/>
        </p:nvSpPr>
        <p:spPr>
          <a:xfrm>
            <a:off x="8542096" y="3557057"/>
            <a:ext cx="3129647" cy="553998"/>
          </a:xfrm>
          <a:prstGeom prst="rect">
            <a:avLst/>
          </a:prstGeom>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فإن وجبت [الزكاة] وعليه :</a:t>
            </a:r>
          </a:p>
        </p:txBody>
      </p:sp>
      <p:sp>
        <p:nvSpPr>
          <p:cNvPr id="11" name="مستطيل 10"/>
          <p:cNvSpPr/>
          <p:nvPr/>
        </p:nvSpPr>
        <p:spPr>
          <a:xfrm>
            <a:off x="5781670" y="1892773"/>
            <a:ext cx="4828566"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لقوله عليه السلام: «فدين الله أحق بالوفاء».</a:t>
            </a:r>
          </a:p>
        </p:txBody>
      </p:sp>
      <p:sp>
        <p:nvSpPr>
          <p:cNvPr id="13" name="مستطيل 12"/>
          <p:cNvSpPr/>
          <p:nvPr/>
        </p:nvSpPr>
        <p:spPr>
          <a:xfrm>
            <a:off x="10610236" y="1897073"/>
            <a:ext cx="1061507" cy="553998"/>
          </a:xfrm>
          <a:prstGeom prst="rect">
            <a:avLst/>
          </a:prstGeom>
          <a:solidFill>
            <a:srgbClr val="7F7F7F">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الدليل : </a:t>
            </a:r>
            <a:endParaRPr lang="ar-SA" dirty="0"/>
          </a:p>
        </p:txBody>
      </p:sp>
      <p:sp>
        <p:nvSpPr>
          <p:cNvPr id="15" name="مستطيل 14"/>
          <p:cNvSpPr/>
          <p:nvPr/>
        </p:nvSpPr>
        <p:spPr>
          <a:xfrm>
            <a:off x="6448840" y="1271036"/>
            <a:ext cx="5222904"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والزكاة إذا مات من وجبت عليه كالدين في التركة</a:t>
            </a:r>
          </a:p>
        </p:txBody>
      </p:sp>
      <p:sp>
        <p:nvSpPr>
          <p:cNvPr id="3" name="مستطيل 2"/>
          <p:cNvSpPr/>
          <p:nvPr/>
        </p:nvSpPr>
        <p:spPr>
          <a:xfrm>
            <a:off x="3362970" y="3557057"/>
            <a:ext cx="3257622" cy="553998"/>
          </a:xfrm>
          <a:prstGeom prst="rect">
            <a:avLst/>
          </a:prstGeom>
        </p:spPr>
        <p:txBody>
          <a:bodyPr wrap="non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وضاق المال قُدِّم، وإلا تحاصا.</a:t>
            </a:r>
          </a:p>
        </p:txBody>
      </p:sp>
      <p:sp>
        <p:nvSpPr>
          <p:cNvPr id="5" name="مستطيل 4"/>
          <p:cNvSpPr/>
          <p:nvPr/>
        </p:nvSpPr>
        <p:spPr>
          <a:xfrm>
            <a:off x="6716126" y="3557057"/>
            <a:ext cx="1999877" cy="553998"/>
          </a:xfrm>
          <a:prstGeom prst="rect">
            <a:avLst/>
          </a:prstGeom>
          <a:solidFill>
            <a:srgbClr val="FFEEB0">
              <a:alpha val="60000"/>
            </a:srgbClr>
          </a:solidFill>
        </p:spPr>
        <p:txBody>
          <a:bodyPr wrap="square">
            <a:spAutoFit/>
          </a:bodyPr>
          <a:lstStyle/>
          <a:p>
            <a:pPr algn="ctr"/>
            <a:r>
              <a:rPr lang="ar-SA" sz="3000" dirty="0">
                <a:solidFill>
                  <a:srgbClr val="000000"/>
                </a:solidFill>
                <a:latin typeface="Sakkal Majalla" panose="02000000000000000000" pitchFamily="2" charset="-78"/>
                <a:cs typeface="Sakkal Majalla" panose="02000000000000000000" pitchFamily="2" charset="-78"/>
              </a:rPr>
              <a:t>دين برهن </a:t>
            </a:r>
            <a:endParaRPr lang="ar-SA" sz="3000" dirty="0"/>
          </a:p>
        </p:txBody>
      </p:sp>
      <p:sp>
        <p:nvSpPr>
          <p:cNvPr id="12"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71980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pPr lvl="0"/>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6617617" y="1101464"/>
            <a:ext cx="4779238"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عليه دين يُنقص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النصاب؟</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6" name="مستطيل 5"/>
          <p:cNvSpPr/>
          <p:nvPr/>
        </p:nvSpPr>
        <p:spPr>
          <a:xfrm>
            <a:off x="7968044" y="1641930"/>
            <a:ext cx="3057063" cy="1015663"/>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لا زكاة عليه حتى يبرأ منه، ويزكي بمجرد براءته. </a:t>
            </a:r>
            <a:endParaRPr lang="ar-SA" dirty="0"/>
          </a:p>
        </p:txBody>
      </p:sp>
      <p:sp>
        <p:nvSpPr>
          <p:cNvPr id="7" name="مستطيل 6"/>
          <p:cNvSpPr/>
          <p:nvPr/>
        </p:nvSpPr>
        <p:spPr>
          <a:xfrm>
            <a:off x="4767012" y="1641930"/>
            <a:ext cx="2999539" cy="553998"/>
          </a:xfrm>
          <a:prstGeom prst="rect">
            <a:avLst/>
          </a:prstGeom>
          <a:solidFill>
            <a:srgbClr val="FFEEB0">
              <a:alpha val="60000"/>
            </a:srgbClr>
          </a:solidFill>
        </p:spPr>
        <p:txBody>
          <a:bodyPr wrap="none">
            <a:spAutoFit/>
          </a:bodyPr>
          <a:lstStyle/>
          <a:p>
            <a:pPr algn="ctr"/>
            <a:r>
              <a:rPr lang="ar-SA" sz="3000" dirty="0">
                <a:latin typeface="Sakkal Majalla" panose="02000000000000000000" pitchFamily="2" charset="-78"/>
                <a:cs typeface="Sakkal Majalla" panose="02000000000000000000" pitchFamily="2" charset="-78"/>
              </a:rPr>
              <a:t>ب. يزكّي ولو كان عليه دين .</a:t>
            </a:r>
            <a:endParaRPr lang="ar-SA" dirty="0"/>
          </a:p>
        </p:txBody>
      </p:sp>
      <p:sp>
        <p:nvSpPr>
          <p:cNvPr id="8" name="مستطيل 7"/>
          <p:cNvSpPr/>
          <p:nvPr/>
        </p:nvSpPr>
        <p:spPr>
          <a:xfrm>
            <a:off x="1583105" y="1641930"/>
            <a:ext cx="2982413" cy="1015663"/>
          </a:xfrm>
          <a:prstGeom prst="rect">
            <a:avLst/>
          </a:prstGeom>
          <a:solidFill>
            <a:srgbClr val="FFEEB0">
              <a:alpha val="60000"/>
            </a:srgbClr>
          </a:solidFill>
        </p:spPr>
        <p:txBody>
          <a:bodyPr wrap="square">
            <a:spAutoFit/>
          </a:bodyPr>
          <a:lstStyle/>
          <a:p>
            <a:pPr algn="ctr"/>
            <a:r>
              <a:rPr lang="ar-SA" sz="3000">
                <a:latin typeface="Sakkal Majalla" panose="02000000000000000000" pitchFamily="2" charset="-78"/>
                <a:cs typeface="Sakkal Majalla" panose="02000000000000000000" pitchFamily="2" charset="-78"/>
              </a:rPr>
              <a:t>ج. </a:t>
            </a:r>
            <a:r>
              <a:rPr lang="ar-SA" sz="3000" dirty="0">
                <a:latin typeface="Sakkal Majalla" panose="02000000000000000000" pitchFamily="2" charset="-78"/>
                <a:cs typeface="Sakkal Majalla" panose="02000000000000000000" pitchFamily="2" charset="-78"/>
              </a:rPr>
              <a:t>لا زكاة عليه حتى يبرأ منه، ومتى برئ ابتدأ حولًا. </a:t>
            </a:r>
            <a:endParaRPr lang="ar-SA" dirty="0"/>
          </a:p>
        </p:txBody>
      </p:sp>
      <p:sp>
        <p:nvSpPr>
          <p:cNvPr id="9" name="مستطيل 8"/>
          <p:cNvSpPr/>
          <p:nvPr/>
        </p:nvSpPr>
        <p:spPr>
          <a:xfrm>
            <a:off x="6532775" y="2711425"/>
            <a:ext cx="4864079"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نقص النصاب في بعض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الحول؟</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0" name="مستطيل 9"/>
          <p:cNvSpPr/>
          <p:nvPr/>
        </p:nvSpPr>
        <p:spPr>
          <a:xfrm>
            <a:off x="9165302" y="3318926"/>
            <a:ext cx="1859805"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ينقطع الحول.</a:t>
            </a:r>
          </a:p>
        </p:txBody>
      </p:sp>
      <p:sp>
        <p:nvSpPr>
          <p:cNvPr id="11" name="مستطيل 10"/>
          <p:cNvSpPr/>
          <p:nvPr/>
        </p:nvSpPr>
        <p:spPr>
          <a:xfrm>
            <a:off x="1583105" y="3347206"/>
            <a:ext cx="2215671"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لا ينقطع الحول.</a:t>
            </a:r>
          </a:p>
        </p:txBody>
      </p:sp>
      <p:sp>
        <p:nvSpPr>
          <p:cNvPr id="12" name="مستطيل 11"/>
          <p:cNvSpPr/>
          <p:nvPr/>
        </p:nvSpPr>
        <p:spPr>
          <a:xfrm>
            <a:off x="4204813" y="3347206"/>
            <a:ext cx="4554452"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ب. يكمل الحول إذا تمّ النصاب من جديد.</a:t>
            </a:r>
          </a:p>
        </p:txBody>
      </p:sp>
      <p:sp>
        <p:nvSpPr>
          <p:cNvPr id="13" name="مستطيل 12"/>
          <p:cNvSpPr/>
          <p:nvPr/>
        </p:nvSpPr>
        <p:spPr>
          <a:xfrm>
            <a:off x="8863788" y="3973460"/>
            <a:ext cx="2533066" cy="523220"/>
          </a:xfrm>
          <a:prstGeom prst="rect">
            <a:avLst/>
          </a:prstGeom>
        </p:spPr>
        <p:txBody>
          <a:bodyPr wrap="non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-فيم تجب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7445280" y="4562868"/>
            <a:ext cx="3579827"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أ. في النقدين، ويقوّم ما لديه بهما</a:t>
            </a:r>
            <a:endParaRPr lang="ar-SA" dirty="0"/>
          </a:p>
        </p:txBody>
      </p:sp>
      <p:sp>
        <p:nvSpPr>
          <p:cNvPr id="16" name="مستطيل 15"/>
          <p:cNvSpPr/>
          <p:nvPr/>
        </p:nvSpPr>
        <p:spPr>
          <a:xfrm>
            <a:off x="1583105" y="4562868"/>
            <a:ext cx="330891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يخيّر بين عين المال أو النقد</a:t>
            </a:r>
            <a:endParaRPr lang="ar-SA" dirty="0"/>
          </a:p>
        </p:txBody>
      </p:sp>
      <p:sp>
        <p:nvSpPr>
          <p:cNvPr id="17" name="مستطيل 16"/>
          <p:cNvSpPr/>
          <p:nvPr/>
        </p:nvSpPr>
        <p:spPr>
          <a:xfrm>
            <a:off x="5288378" y="4562868"/>
            <a:ext cx="1757212"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في عين المال</a:t>
            </a:r>
            <a:endParaRPr lang="ar-SA" dirty="0"/>
          </a:p>
        </p:txBody>
      </p:sp>
      <p:sp>
        <p:nvSpPr>
          <p:cNvPr id="18" name="مستطيل 17"/>
          <p:cNvSpPr/>
          <p:nvPr/>
        </p:nvSpPr>
        <p:spPr>
          <a:xfrm>
            <a:off x="6532775" y="5170699"/>
            <a:ext cx="411428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لا يعتبر في وجوب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0" name="مستطيل 19"/>
          <p:cNvSpPr/>
          <p:nvPr/>
        </p:nvSpPr>
        <p:spPr>
          <a:xfrm>
            <a:off x="8419596" y="5751098"/>
            <a:ext cx="1885453"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ملك النصاب .</a:t>
            </a:r>
            <a:endParaRPr lang="ar-SA" dirty="0"/>
          </a:p>
        </p:txBody>
      </p:sp>
      <p:sp>
        <p:nvSpPr>
          <p:cNvPr id="21" name="مستطيل 20"/>
          <p:cNvSpPr/>
          <p:nvPr/>
        </p:nvSpPr>
        <p:spPr>
          <a:xfrm>
            <a:off x="1583105" y="5724697"/>
            <a:ext cx="2071401"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جميع ما سبق .</a:t>
            </a:r>
            <a:endParaRPr lang="ar-SA" dirty="0"/>
          </a:p>
        </p:txBody>
      </p:sp>
      <p:sp>
        <p:nvSpPr>
          <p:cNvPr id="22" name="مستطيل 21"/>
          <p:cNvSpPr/>
          <p:nvPr/>
        </p:nvSpPr>
        <p:spPr>
          <a:xfrm>
            <a:off x="5108752" y="5779255"/>
            <a:ext cx="1856598"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إمكان الأداء.</a:t>
            </a:r>
            <a:endParaRPr lang="ar-SA" dirty="0"/>
          </a:p>
        </p:txBody>
      </p:sp>
      <p:sp>
        <p:nvSpPr>
          <p:cNvPr id="19"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3" name="صورة 22" descr="صورة تحتوي على رسم&#10;&#10;تم إنشاء الوصف تلقائياً">
            <a:extLst>
              <a:ext uri="{FF2B5EF4-FFF2-40B4-BE49-F238E27FC236}">
                <a16:creationId xmlns:a16="http://schemas.microsoft.com/office/drawing/2014/main" xmlns="" id="{8945FB6A-F23A-40CD-A747-1E88D82AC04F}"/>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656616" y="1268602"/>
            <a:ext cx="395190" cy="455698"/>
          </a:xfrm>
          <a:prstGeom prst="rect">
            <a:avLst/>
          </a:prstGeom>
        </p:spPr>
      </p:pic>
      <p:pic>
        <p:nvPicPr>
          <p:cNvPr id="24" name="صورة 23" descr="صورة تحتوي على رسم&#10;&#10;تم إنشاء الوصف تلقائياً">
            <a:extLst>
              <a:ext uri="{FF2B5EF4-FFF2-40B4-BE49-F238E27FC236}">
                <a16:creationId xmlns:a16="http://schemas.microsoft.com/office/drawing/2014/main" xmlns="" id="{E6F74256-1D3B-4B0D-B58D-AC142B24BB7F}"/>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9164726" y="3078609"/>
            <a:ext cx="395190" cy="455698"/>
          </a:xfrm>
          <a:prstGeom prst="rect">
            <a:avLst/>
          </a:prstGeom>
        </p:spPr>
      </p:pic>
      <p:pic>
        <p:nvPicPr>
          <p:cNvPr id="25" name="صورة 24" descr="صورة تحتوي على رسم&#10;&#10;تم إنشاء الوصف تلقائياً">
            <a:extLst>
              <a:ext uri="{FF2B5EF4-FFF2-40B4-BE49-F238E27FC236}">
                <a16:creationId xmlns:a16="http://schemas.microsoft.com/office/drawing/2014/main" xmlns="" id="{F8A77FC9-A0F7-4726-9BDF-CCCA9B9A8A86}"/>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316877" y="4250482"/>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A89CAFBC-4981-4855-B6E6-B9FA5A6EEC41}"/>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182263" y="5462794"/>
            <a:ext cx="395190" cy="455698"/>
          </a:xfrm>
          <a:prstGeom prst="rect">
            <a:avLst/>
          </a:prstGeom>
        </p:spPr>
      </p:pic>
    </p:spTree>
    <p:extLst>
      <p:ext uri="{BB962C8B-B14F-4D97-AF65-F5344CB8AC3E}">
        <p14:creationId xmlns:p14="http://schemas.microsoft.com/office/powerpoint/2010/main" val="4197401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2705494" y="1101464"/>
            <a:ext cx="869136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بقاء المال في يد المالك معتبر في وجوبها ، فتسقط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بتلفه؟</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735556"/>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74022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3073138" y="2528250"/>
            <a:ext cx="832371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ماتت واحدة من الأمات ثم نتجت سخلة لم ينقطع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الحول؟</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6584318" y="3955037"/>
            <a:ext cx="481253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يبني الوارث على حول الموروث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4845377" y="5256346"/>
            <a:ext cx="577438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-تسقط الزكاة إذا مات من وجبت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عليه؟</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6" name="صورة 15" descr="صورة تحتوي على رسم&#10;&#10;تم إنشاء الوصف تلقائياً">
            <a:extLst>
              <a:ext uri="{FF2B5EF4-FFF2-40B4-BE49-F238E27FC236}">
                <a16:creationId xmlns:a16="http://schemas.microsoft.com/office/drawing/2014/main" xmlns="" id="{9928C7C3-EFED-4758-AD2E-A049E1E56143}"/>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07061" y="1497630"/>
            <a:ext cx="395190" cy="455698"/>
          </a:xfrm>
          <a:prstGeom prst="rect">
            <a:avLst/>
          </a:prstGeom>
        </p:spPr>
      </p:pic>
      <p:pic>
        <p:nvPicPr>
          <p:cNvPr id="17" name="صورة 16" descr="صورة تحتوي على رسم&#10;&#10;تم إنشاء الوصف تلقائياً">
            <a:extLst>
              <a:ext uri="{FF2B5EF4-FFF2-40B4-BE49-F238E27FC236}">
                <a16:creationId xmlns:a16="http://schemas.microsoft.com/office/drawing/2014/main" xmlns="" id="{B33B21D7-A74B-496A-A2C9-63D0877152EB}"/>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18287" y="2897039"/>
            <a:ext cx="395190" cy="455698"/>
          </a:xfrm>
          <a:prstGeom prst="rect">
            <a:avLst/>
          </a:prstGeom>
        </p:spPr>
      </p:pic>
      <p:pic>
        <p:nvPicPr>
          <p:cNvPr id="20" name="صورة 19" descr="صورة تحتوي على رسم&#10;&#10;تم إنشاء الوصف تلقائياً">
            <a:extLst>
              <a:ext uri="{FF2B5EF4-FFF2-40B4-BE49-F238E27FC236}">
                <a16:creationId xmlns:a16="http://schemas.microsoft.com/office/drawing/2014/main" xmlns="" id="{0416A8A4-37A1-4DA2-B486-A87D667523D8}"/>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16779" y="4305085"/>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000381C8-39B6-4F4A-B948-C38FC79D66D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18287" y="5551716"/>
            <a:ext cx="395190" cy="455698"/>
          </a:xfrm>
          <a:prstGeom prst="rect">
            <a:avLst/>
          </a:prstGeom>
        </p:spPr>
      </p:pic>
    </p:spTree>
    <p:extLst>
      <p:ext uri="{BB962C8B-B14F-4D97-AF65-F5344CB8AC3E}">
        <p14:creationId xmlns:p14="http://schemas.microsoft.com/office/powerpoint/2010/main" val="872847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733070" y="5347253"/>
            <a:ext cx="2425664"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زكاة بهيمة الأنعام-</a:t>
            </a:r>
          </a:p>
        </p:txBody>
      </p:sp>
      <p:sp>
        <p:nvSpPr>
          <p:cNvPr id="4" name="مستطيل 1">
            <a:hlinkClick r:id="rId3" action="ppaction://hlinksldjump"/>
            <a:extLst>
              <a:ext uri="{FF2B5EF4-FFF2-40B4-BE49-F238E27FC236}">
                <a16:creationId xmlns:a16="http://schemas.microsoft.com/office/drawing/2014/main" xmlns="" id="{2A132F95-1D18-4705-8CB0-31297A9BCC3D}"/>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812736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a:hlinkClick r:id="rId3" action="ppaction://hlinksldjump"/>
            <a:extLst>
              <a:ext uri="{FF2B5EF4-FFF2-40B4-BE49-F238E27FC236}">
                <a16:creationId xmlns:a16="http://schemas.microsoft.com/office/drawing/2014/main" xmlns="" id="{1B98C77C-7EAC-4B70-9C1D-1F231FDBCBEF}"/>
              </a:ext>
            </a:extLst>
          </p:cNvPr>
          <p:cNvSpPr txBox="1"/>
          <p:nvPr/>
        </p:nvSpPr>
        <p:spPr>
          <a:xfrm>
            <a:off x="6862714" y="1756921"/>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مقدمة كتاب الزكاة.</a:t>
            </a:r>
          </a:p>
        </p:txBody>
      </p:sp>
      <p:sp>
        <p:nvSpPr>
          <p:cNvPr id="6" name="مربع نص 5">
            <a:hlinkClick r:id="rId4" action="ppaction://hlinksldjump"/>
            <a:extLst>
              <a:ext uri="{FF2B5EF4-FFF2-40B4-BE49-F238E27FC236}">
                <a16:creationId xmlns:a16="http://schemas.microsoft.com/office/drawing/2014/main" xmlns="" id="{00050510-F4C6-4437-B8B0-EE3E924320CE}"/>
              </a:ext>
            </a:extLst>
          </p:cNvPr>
          <p:cNvSpPr txBox="1"/>
          <p:nvPr/>
        </p:nvSpPr>
        <p:spPr>
          <a:xfrm>
            <a:off x="6862713" y="2686212"/>
            <a:ext cx="3953742"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زكاة بهيمة الأنعام.</a:t>
            </a:r>
          </a:p>
        </p:txBody>
      </p:sp>
      <p:sp>
        <p:nvSpPr>
          <p:cNvPr id="8" name="مربع نص 7">
            <a:hlinkClick r:id="rId5" action="ppaction://hlinksldjump"/>
            <a:extLst>
              <a:ext uri="{FF2B5EF4-FFF2-40B4-BE49-F238E27FC236}">
                <a16:creationId xmlns:a16="http://schemas.microsoft.com/office/drawing/2014/main" xmlns="" id="{5092072F-A336-4352-A805-217DE89A8592}"/>
              </a:ext>
            </a:extLst>
          </p:cNvPr>
          <p:cNvSpPr txBox="1"/>
          <p:nvPr/>
        </p:nvSpPr>
        <p:spPr>
          <a:xfrm>
            <a:off x="6862713" y="3615503"/>
            <a:ext cx="3953743"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زكاة الحبوب والثمار.</a:t>
            </a:r>
          </a:p>
        </p:txBody>
      </p:sp>
      <p:sp>
        <p:nvSpPr>
          <p:cNvPr id="10" name="مربع نص 9">
            <a:hlinkClick r:id="rId6" action="ppaction://hlinksldjump"/>
            <a:extLst>
              <a:ext uri="{FF2B5EF4-FFF2-40B4-BE49-F238E27FC236}">
                <a16:creationId xmlns:a16="http://schemas.microsoft.com/office/drawing/2014/main" xmlns="" id="{D53F5C78-8420-41C4-87FE-FA1F3577D3D4}"/>
              </a:ext>
            </a:extLst>
          </p:cNvPr>
          <p:cNvSpPr txBox="1"/>
          <p:nvPr/>
        </p:nvSpPr>
        <p:spPr>
          <a:xfrm>
            <a:off x="6862712" y="4544794"/>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زكاة النقدين.</a:t>
            </a:r>
          </a:p>
        </p:txBody>
      </p:sp>
      <p:sp>
        <p:nvSpPr>
          <p:cNvPr id="12" name="مربع نص 11">
            <a:hlinkClick r:id="rId7" action="ppaction://hlinksldjump"/>
            <a:extLst>
              <a:ext uri="{FF2B5EF4-FFF2-40B4-BE49-F238E27FC236}">
                <a16:creationId xmlns:a16="http://schemas.microsoft.com/office/drawing/2014/main" xmlns="" id="{B9CCF9EA-DF5F-484A-9D97-FECB282672AF}"/>
              </a:ext>
            </a:extLst>
          </p:cNvPr>
          <p:cNvSpPr txBox="1"/>
          <p:nvPr/>
        </p:nvSpPr>
        <p:spPr>
          <a:xfrm>
            <a:off x="1675614" y="1760456"/>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زكاة العروض.</a:t>
            </a:r>
          </a:p>
        </p:txBody>
      </p:sp>
      <p:sp>
        <p:nvSpPr>
          <p:cNvPr id="14" name="مربع نص 13">
            <a:hlinkClick r:id="rId8" action="ppaction://hlinksldjump"/>
            <a:extLst>
              <a:ext uri="{FF2B5EF4-FFF2-40B4-BE49-F238E27FC236}">
                <a16:creationId xmlns:a16="http://schemas.microsoft.com/office/drawing/2014/main" xmlns="" id="{1EDC09AA-EF2A-43B3-B3F0-35BB4EEEC384}"/>
              </a:ext>
            </a:extLst>
          </p:cNvPr>
          <p:cNvSpPr txBox="1"/>
          <p:nvPr/>
        </p:nvSpPr>
        <p:spPr>
          <a:xfrm>
            <a:off x="1675614" y="2686212"/>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زكاة الفطر.</a:t>
            </a:r>
          </a:p>
        </p:txBody>
      </p:sp>
      <p:sp>
        <p:nvSpPr>
          <p:cNvPr id="16" name="مربع نص 15">
            <a:hlinkClick r:id="rId9" action="ppaction://hlinksldjump"/>
            <a:extLst>
              <a:ext uri="{FF2B5EF4-FFF2-40B4-BE49-F238E27FC236}">
                <a16:creationId xmlns:a16="http://schemas.microsoft.com/office/drawing/2014/main" xmlns="" id="{8259377A-BADE-4ADC-9AE1-C83F67AD923E}"/>
              </a:ext>
            </a:extLst>
          </p:cNvPr>
          <p:cNvSpPr txBox="1"/>
          <p:nvPr/>
        </p:nvSpPr>
        <p:spPr>
          <a:xfrm>
            <a:off x="1675615" y="3615503"/>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إخراج الزكاة.</a:t>
            </a:r>
          </a:p>
        </p:txBody>
      </p:sp>
      <p:sp>
        <p:nvSpPr>
          <p:cNvPr id="18" name="مربع نص 17">
            <a:hlinkClick r:id="rId10" action="ppaction://hlinksldjump"/>
            <a:extLst>
              <a:ext uri="{FF2B5EF4-FFF2-40B4-BE49-F238E27FC236}">
                <a16:creationId xmlns:a16="http://schemas.microsoft.com/office/drawing/2014/main" xmlns="" id="{9561CD02-C274-4429-8F22-2C8181440860}"/>
              </a:ext>
            </a:extLst>
          </p:cNvPr>
          <p:cNvSpPr txBox="1"/>
          <p:nvPr/>
        </p:nvSpPr>
        <p:spPr>
          <a:xfrm>
            <a:off x="1675615" y="4589778"/>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باب أهل الزكاة.</a:t>
            </a:r>
          </a:p>
        </p:txBody>
      </p:sp>
      <p:sp>
        <p:nvSpPr>
          <p:cNvPr id="20" name="مربع نص 19">
            <a:hlinkClick r:id="rId11" action="ppaction://hlinksldjump"/>
            <a:extLst>
              <a:ext uri="{FF2B5EF4-FFF2-40B4-BE49-F238E27FC236}">
                <a16:creationId xmlns:a16="http://schemas.microsoft.com/office/drawing/2014/main" xmlns="" id="{56DD1C0C-C0EB-4010-B335-8B390E43894D}"/>
              </a:ext>
            </a:extLst>
          </p:cNvPr>
          <p:cNvSpPr txBox="1"/>
          <p:nvPr/>
        </p:nvSpPr>
        <p:spPr>
          <a:xfrm>
            <a:off x="4119128" y="5470550"/>
            <a:ext cx="3953744" cy="553998"/>
          </a:xfrm>
          <a:prstGeom prst="rect">
            <a:avLst/>
          </a:prstGeom>
          <a:solidFill>
            <a:srgbClr val="9AB9E7">
              <a:alpha val="50196"/>
            </a:srgbClr>
          </a:solidFill>
        </p:spPr>
        <p:txBody>
          <a:bodyPr wrap="square" rtlCol="1">
            <a:spAutoFit/>
          </a:bodyPr>
          <a:lstStyle/>
          <a:p>
            <a:pPr algn="ctr"/>
            <a:r>
              <a:rPr lang="ar-SA" sz="3000" dirty="0">
                <a:latin typeface="Sakkal Majalla" panose="02000000000000000000" pitchFamily="2" charset="-78"/>
                <a:cs typeface="PT Bold Heading" panose="00000400000000000000" pitchFamily="2" charset="-78"/>
              </a:rPr>
              <a:t>مراجع مساندة.</a:t>
            </a:r>
          </a:p>
        </p:txBody>
      </p:sp>
      <p:sp>
        <p:nvSpPr>
          <p:cNvPr id="13" name="مربع نص 12">
            <a:extLst>
              <a:ext uri="{FF2B5EF4-FFF2-40B4-BE49-F238E27FC236}">
                <a16:creationId xmlns:a16="http://schemas.microsoft.com/office/drawing/2014/main" xmlns="" id="{650DCFDE-255E-40F1-A525-69130091C3C8}"/>
              </a:ext>
            </a:extLst>
          </p:cNvPr>
          <p:cNvSpPr txBox="1"/>
          <p:nvPr/>
        </p:nvSpPr>
        <p:spPr>
          <a:xfrm>
            <a:off x="4710778" y="795747"/>
            <a:ext cx="3049172" cy="553998"/>
          </a:xfrm>
          <a:prstGeom prst="rect">
            <a:avLst/>
          </a:prstGeom>
          <a:noFill/>
        </p:spPr>
        <p:txBody>
          <a:bodyPr wrap="square">
            <a:spAutoFit/>
          </a:bodyPr>
          <a:lstStyle/>
          <a:p>
            <a:pPr algn="ctr"/>
            <a:r>
              <a:rPr lang="ar-SA" sz="3000" dirty="0" smtClean="0">
                <a:solidFill>
                  <a:srgbClr val="3C6248"/>
                </a:solidFill>
                <a:cs typeface="PT Bold Heading" panose="02010400000000000000" pitchFamily="2" charset="-78"/>
              </a:rPr>
              <a:t>أبواب الكتاب</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37916934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مستطيل 16">
            <a:hlinkClick r:id="rId3" action="ppaction://hlinksldjump"/>
            <a:extLst>
              <a:ext uri="{FF2B5EF4-FFF2-40B4-BE49-F238E27FC236}">
                <a16:creationId xmlns:a16="http://schemas.microsoft.com/office/drawing/2014/main" xmlns="" id="{66C40056-5AA2-4810-B505-A7731B1A2714}"/>
              </a:ext>
            </a:extLst>
          </p:cNvPr>
          <p:cNvSpPr/>
          <p:nvPr/>
        </p:nvSpPr>
        <p:spPr>
          <a:xfrm>
            <a:off x="8128150" y="1987445"/>
            <a:ext cx="3562520" cy="688975"/>
          </a:xfrm>
          <a:custGeom>
            <a:avLst/>
            <a:gdLst>
              <a:gd name="connsiteX0" fmla="*/ 0 w 3562520"/>
              <a:gd name="connsiteY0" fmla="*/ 0 h 688975"/>
              <a:gd name="connsiteX1" fmla="*/ 3562520 w 3562520"/>
              <a:gd name="connsiteY1" fmla="*/ 0 h 688975"/>
              <a:gd name="connsiteX2" fmla="*/ 3562520 w 3562520"/>
              <a:gd name="connsiteY2" fmla="*/ 688975 h 688975"/>
              <a:gd name="connsiteX3" fmla="*/ 0 w 3562520"/>
              <a:gd name="connsiteY3" fmla="*/ 688975 h 688975"/>
              <a:gd name="connsiteX4" fmla="*/ 0 w 3562520"/>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520" h="688975" fill="none" extrusionOk="0">
                <a:moveTo>
                  <a:pt x="0" y="0"/>
                </a:moveTo>
                <a:cubicBezTo>
                  <a:pt x="556138" y="92772"/>
                  <a:pt x="3023127" y="-159028"/>
                  <a:pt x="3562520" y="0"/>
                </a:cubicBezTo>
                <a:cubicBezTo>
                  <a:pt x="3565815" y="172698"/>
                  <a:pt x="3570067" y="576162"/>
                  <a:pt x="3562520" y="688975"/>
                </a:cubicBezTo>
                <a:cubicBezTo>
                  <a:pt x="2068931" y="819415"/>
                  <a:pt x="1270973" y="619382"/>
                  <a:pt x="0" y="688975"/>
                </a:cubicBezTo>
                <a:cubicBezTo>
                  <a:pt x="16258" y="414334"/>
                  <a:pt x="-14962" y="209661"/>
                  <a:pt x="0" y="0"/>
                </a:cubicBezTo>
                <a:close/>
              </a:path>
              <a:path w="3562520" h="688975" stroke="0" extrusionOk="0">
                <a:moveTo>
                  <a:pt x="0" y="0"/>
                </a:moveTo>
                <a:cubicBezTo>
                  <a:pt x="1346958" y="-38391"/>
                  <a:pt x="2784678" y="-2710"/>
                  <a:pt x="3562520" y="0"/>
                </a:cubicBezTo>
                <a:cubicBezTo>
                  <a:pt x="3540476" y="198237"/>
                  <a:pt x="3536392" y="451527"/>
                  <a:pt x="3562520" y="688975"/>
                </a:cubicBezTo>
                <a:cubicBezTo>
                  <a:pt x="2616864" y="643502"/>
                  <a:pt x="686281"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1.زكاة بهيمة الأنعام وشرطها</a:t>
            </a:r>
          </a:p>
        </p:txBody>
      </p:sp>
      <p:sp>
        <p:nvSpPr>
          <p:cNvPr id="14"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4302925" y="1999580"/>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2.زكاة الإبل</a:t>
            </a:r>
          </a:p>
        </p:txBody>
      </p:sp>
      <p:sp>
        <p:nvSpPr>
          <p:cNvPr id="15"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77701" y="1987444"/>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3.زكاة البقر</a:t>
            </a:r>
          </a:p>
        </p:txBody>
      </p:sp>
      <p:sp>
        <p:nvSpPr>
          <p:cNvPr id="16"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8184341" y="2939684"/>
            <a:ext cx="3506329" cy="688975"/>
          </a:xfrm>
          <a:custGeom>
            <a:avLst/>
            <a:gdLst>
              <a:gd name="connsiteX0" fmla="*/ 0 w 3506329"/>
              <a:gd name="connsiteY0" fmla="*/ 0 h 688975"/>
              <a:gd name="connsiteX1" fmla="*/ 3506329 w 3506329"/>
              <a:gd name="connsiteY1" fmla="*/ 0 h 688975"/>
              <a:gd name="connsiteX2" fmla="*/ 3506329 w 3506329"/>
              <a:gd name="connsiteY2" fmla="*/ 688975 h 688975"/>
              <a:gd name="connsiteX3" fmla="*/ 0 w 3506329"/>
              <a:gd name="connsiteY3" fmla="*/ 688975 h 688975"/>
              <a:gd name="connsiteX4" fmla="*/ 0 w 3506329"/>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329" h="688975" fill="none" extrusionOk="0">
                <a:moveTo>
                  <a:pt x="0" y="0"/>
                </a:moveTo>
                <a:cubicBezTo>
                  <a:pt x="892150" y="92772"/>
                  <a:pt x="2662318" y="-159028"/>
                  <a:pt x="3506329" y="0"/>
                </a:cubicBezTo>
                <a:cubicBezTo>
                  <a:pt x="3509624" y="172698"/>
                  <a:pt x="3513876" y="576162"/>
                  <a:pt x="3506329" y="688975"/>
                </a:cubicBezTo>
                <a:cubicBezTo>
                  <a:pt x="2872672" y="819415"/>
                  <a:pt x="627202" y="619382"/>
                  <a:pt x="0" y="688975"/>
                </a:cubicBezTo>
                <a:cubicBezTo>
                  <a:pt x="16258" y="414334"/>
                  <a:pt x="-14962" y="209661"/>
                  <a:pt x="0" y="0"/>
                </a:cubicBezTo>
                <a:close/>
              </a:path>
              <a:path w="3506329" h="688975" stroke="0" extrusionOk="0">
                <a:moveTo>
                  <a:pt x="0" y="0"/>
                </a:moveTo>
                <a:cubicBezTo>
                  <a:pt x="1638017" y="-38391"/>
                  <a:pt x="2909197" y="-2710"/>
                  <a:pt x="3506329" y="0"/>
                </a:cubicBezTo>
                <a:cubicBezTo>
                  <a:pt x="3484285" y="198237"/>
                  <a:pt x="3480201" y="451527"/>
                  <a:pt x="3506329" y="688975"/>
                </a:cubicBezTo>
                <a:cubicBezTo>
                  <a:pt x="2053846" y="643502"/>
                  <a:pt x="954942"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4.زكاة الغنم</a:t>
            </a:r>
          </a:p>
        </p:txBody>
      </p:sp>
      <p:sp>
        <p:nvSpPr>
          <p:cNvPr id="17"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4302926" y="2937813"/>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5.ما لا يؤخذ في الزكاة</a:t>
            </a:r>
          </a:p>
        </p:txBody>
      </p:sp>
      <p:sp>
        <p:nvSpPr>
          <p:cNvPr id="18"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77701" y="2945752"/>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6.ما يُخرج عن المراض وصغار الغنم.</a:t>
            </a:r>
          </a:p>
        </p:txBody>
      </p:sp>
      <p:sp>
        <p:nvSpPr>
          <p:cNvPr id="19"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8184341" y="3904059"/>
            <a:ext cx="3506329" cy="688975"/>
          </a:xfrm>
          <a:custGeom>
            <a:avLst/>
            <a:gdLst>
              <a:gd name="connsiteX0" fmla="*/ 0 w 3506329"/>
              <a:gd name="connsiteY0" fmla="*/ 0 h 688975"/>
              <a:gd name="connsiteX1" fmla="*/ 3506329 w 3506329"/>
              <a:gd name="connsiteY1" fmla="*/ 0 h 688975"/>
              <a:gd name="connsiteX2" fmla="*/ 3506329 w 3506329"/>
              <a:gd name="connsiteY2" fmla="*/ 688975 h 688975"/>
              <a:gd name="connsiteX3" fmla="*/ 0 w 3506329"/>
              <a:gd name="connsiteY3" fmla="*/ 688975 h 688975"/>
              <a:gd name="connsiteX4" fmla="*/ 0 w 3506329"/>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329" h="688975" fill="none" extrusionOk="0">
                <a:moveTo>
                  <a:pt x="0" y="0"/>
                </a:moveTo>
                <a:cubicBezTo>
                  <a:pt x="892150" y="92772"/>
                  <a:pt x="2662318" y="-159028"/>
                  <a:pt x="3506329" y="0"/>
                </a:cubicBezTo>
                <a:cubicBezTo>
                  <a:pt x="3509624" y="172698"/>
                  <a:pt x="3513876" y="576162"/>
                  <a:pt x="3506329" y="688975"/>
                </a:cubicBezTo>
                <a:cubicBezTo>
                  <a:pt x="2872672" y="819415"/>
                  <a:pt x="627202" y="619382"/>
                  <a:pt x="0" y="688975"/>
                </a:cubicBezTo>
                <a:cubicBezTo>
                  <a:pt x="16258" y="414334"/>
                  <a:pt x="-14962" y="209661"/>
                  <a:pt x="0" y="0"/>
                </a:cubicBezTo>
                <a:close/>
              </a:path>
              <a:path w="3506329" h="688975" stroke="0" extrusionOk="0">
                <a:moveTo>
                  <a:pt x="0" y="0"/>
                </a:moveTo>
                <a:cubicBezTo>
                  <a:pt x="1638017" y="-38391"/>
                  <a:pt x="2909197" y="-2710"/>
                  <a:pt x="3506329" y="0"/>
                </a:cubicBezTo>
                <a:cubicBezTo>
                  <a:pt x="3484285" y="198237"/>
                  <a:pt x="3480201" y="451527"/>
                  <a:pt x="3506329" y="688975"/>
                </a:cubicBezTo>
                <a:cubicBezTo>
                  <a:pt x="2053846" y="643502"/>
                  <a:pt x="954942"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7.ما يُخرج إذا كان النصاب نوعين.</a:t>
            </a:r>
          </a:p>
        </p:txBody>
      </p:sp>
      <p:sp>
        <p:nvSpPr>
          <p:cNvPr id="20"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4302925" y="3904059"/>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8.الخلطة وأحكامها</a:t>
            </a:r>
          </a:p>
        </p:txBody>
      </p:sp>
      <p:sp>
        <p:nvSpPr>
          <p:cNvPr id="21"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477701" y="3904060"/>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9.قسمة الزكاة على الخلطاء</a:t>
            </a:r>
          </a:p>
        </p:txBody>
      </p:sp>
      <p:pic>
        <p:nvPicPr>
          <p:cNvPr id="25" name="صورة 24"/>
          <p:cNvPicPr>
            <a:picLocks noChangeAspect="1"/>
          </p:cNvPicPr>
          <p:nvPr/>
        </p:nvPicPr>
        <p:blipFill>
          <a:blip r:embed="rId11">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041531" y="513045"/>
            <a:ext cx="939420" cy="939420"/>
          </a:xfrm>
          <a:prstGeom prst="rect">
            <a:avLst/>
          </a:prstGeom>
        </p:spPr>
      </p:pic>
      <p:sp>
        <p:nvSpPr>
          <p:cNvPr id="22"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4342219" y="4842292"/>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10.الأسئلة.</a:t>
            </a:r>
          </a:p>
        </p:txBody>
      </p:sp>
      <p:sp>
        <p:nvSpPr>
          <p:cNvPr id="23" name="مربع نص 22">
            <a:extLst>
              <a:ext uri="{FF2B5EF4-FFF2-40B4-BE49-F238E27FC236}">
                <a16:creationId xmlns:a16="http://schemas.microsoft.com/office/drawing/2014/main" xmlns="" id="{650DCFDE-255E-40F1-A525-69130091C3C8}"/>
              </a:ext>
            </a:extLst>
          </p:cNvPr>
          <p:cNvSpPr txBox="1"/>
          <p:nvPr/>
        </p:nvSpPr>
        <p:spPr>
          <a:xfrm>
            <a:off x="3280229" y="705756"/>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95112101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875964" y="1034642"/>
            <a:ext cx="5762508"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وهي الإبل والبقر والغنم، وسميت بهيمة لأنها لا تتكلم.</a:t>
            </a:r>
          </a:p>
        </p:txBody>
      </p:sp>
      <p:sp>
        <p:nvSpPr>
          <p:cNvPr id="4" name="مستطيل 3"/>
          <p:cNvSpPr/>
          <p:nvPr/>
        </p:nvSpPr>
        <p:spPr>
          <a:xfrm>
            <a:off x="2265528" y="5867479"/>
            <a:ext cx="8052179"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فلا تجب في </a:t>
            </a:r>
            <a:r>
              <a:rPr lang="ar-SA" sz="3000" dirty="0" err="1">
                <a:solidFill>
                  <a:prstClr val="black"/>
                </a:solidFill>
                <a:latin typeface="Sakkal Majalla" panose="02000000000000000000" pitchFamily="2" charset="-78"/>
                <a:cs typeface="Sakkal Majalla" panose="02000000000000000000" pitchFamily="2" charset="-78"/>
              </a:rPr>
              <a:t>معلوفة</a:t>
            </a:r>
            <a:r>
              <a:rPr lang="ar-SA" sz="3000" dirty="0">
                <a:solidFill>
                  <a:prstClr val="black"/>
                </a:solidFill>
                <a:latin typeface="Sakkal Majalla" panose="02000000000000000000" pitchFamily="2" charset="-78"/>
                <a:cs typeface="Sakkal Majalla" panose="02000000000000000000" pitchFamily="2" charset="-78"/>
              </a:rPr>
              <a:t> ولا إذا اشترى لها ما تأكله أو جمع لها من المباح ما تأكله.</a:t>
            </a:r>
          </a:p>
        </p:txBody>
      </p:sp>
      <p:sp>
        <p:nvSpPr>
          <p:cNvPr id="5" name="مستطيل 4"/>
          <p:cNvSpPr/>
          <p:nvPr/>
        </p:nvSpPr>
        <p:spPr>
          <a:xfrm>
            <a:off x="1372909" y="4289946"/>
            <a:ext cx="9079300"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لحديث بهز بن حكيم عن أبيه عن جده قال: سمعت</a:t>
            </a:r>
          </a:p>
          <a:p>
            <a:r>
              <a:rPr lang="ar-SA" sz="3000" dirty="0">
                <a:solidFill>
                  <a:prstClr val="black"/>
                </a:solidFill>
                <a:latin typeface="Sakkal Majalla" panose="02000000000000000000" pitchFamily="2" charset="-78"/>
                <a:cs typeface="Sakkal Majalla" panose="02000000000000000000" pitchFamily="2" charset="-78"/>
              </a:rPr>
              <a:t>رسول الله - صَلَّى اللَّهُ عَلَيْهِ وَسَلَّمَ - يقول: «في كل إبل سائمة في كل أربعين ابنة لبون» رواه أحمد وأبو داود والنسائي. وفي حديث الصديق: «وفي الغنم في سائمتها....» إلى آخره </a:t>
            </a:r>
          </a:p>
        </p:txBody>
      </p:sp>
      <p:sp>
        <p:nvSpPr>
          <p:cNvPr id="6" name="مستطيل 5"/>
          <p:cNvSpPr/>
          <p:nvPr/>
        </p:nvSpPr>
        <p:spPr>
          <a:xfrm>
            <a:off x="2036418" y="3614929"/>
            <a:ext cx="1766830"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الحول أو أكثره.</a:t>
            </a:r>
          </a:p>
        </p:txBody>
      </p:sp>
      <p:sp>
        <p:nvSpPr>
          <p:cNvPr id="7" name="مستطيل 6"/>
          <p:cNvSpPr/>
          <p:nvPr/>
        </p:nvSpPr>
        <p:spPr>
          <a:xfrm>
            <a:off x="4312694" y="3614929"/>
            <a:ext cx="3339376"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وكانت سائمة أي راعية للمباح </a:t>
            </a:r>
          </a:p>
        </p:txBody>
      </p:sp>
      <p:sp>
        <p:nvSpPr>
          <p:cNvPr id="8" name="مستطيل 7"/>
          <p:cNvSpPr/>
          <p:nvPr/>
        </p:nvSpPr>
        <p:spPr>
          <a:xfrm>
            <a:off x="8161516" y="3614929"/>
            <a:ext cx="3352200"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1-إذا كانت لدر ونسل لا لعمل </a:t>
            </a:r>
          </a:p>
        </p:txBody>
      </p:sp>
      <p:sp>
        <p:nvSpPr>
          <p:cNvPr id="9" name="مستطيل 8"/>
          <p:cNvSpPr/>
          <p:nvPr/>
        </p:nvSpPr>
        <p:spPr>
          <a:xfrm>
            <a:off x="3394455" y="2961580"/>
            <a:ext cx="6244017"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-[شرط بهيمة الأنعام التي تجب فيها الزكاة] :</a:t>
            </a:r>
          </a:p>
        </p:txBody>
      </p:sp>
      <p:sp>
        <p:nvSpPr>
          <p:cNvPr id="10" name="مستطيل 9"/>
          <p:cNvSpPr/>
          <p:nvPr/>
        </p:nvSpPr>
        <p:spPr>
          <a:xfrm>
            <a:off x="410591" y="2287799"/>
            <a:ext cx="4060119" cy="553998"/>
          </a:xfrm>
          <a:prstGeom prst="rect">
            <a:avLst/>
          </a:prstGeom>
          <a:solidFill>
            <a:srgbClr val="FFEEB0">
              <a:alpha val="60000"/>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-وغنم، ضأن أو معز أهلية أو وحشية </a:t>
            </a:r>
          </a:p>
        </p:txBody>
      </p:sp>
      <p:sp>
        <p:nvSpPr>
          <p:cNvPr id="11" name="مستطيل 10"/>
          <p:cNvSpPr/>
          <p:nvPr/>
        </p:nvSpPr>
        <p:spPr>
          <a:xfrm>
            <a:off x="4734491" y="2286563"/>
            <a:ext cx="4344067" cy="553998"/>
          </a:xfrm>
          <a:prstGeom prst="rect">
            <a:avLst/>
          </a:prstGeom>
          <a:solidFill>
            <a:srgbClr val="FFEEB0">
              <a:alpha val="60000"/>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-وبقر، أهلية أو وحشية ومنها الجواميس</a:t>
            </a:r>
            <a:endParaRPr lang="ar-SA" sz="3000" dirty="0">
              <a:solidFill>
                <a:prstClr val="black"/>
              </a:solidFill>
            </a:endParaRPr>
          </a:p>
        </p:txBody>
      </p:sp>
      <p:sp>
        <p:nvSpPr>
          <p:cNvPr id="13" name="مستطيل 12"/>
          <p:cNvSpPr/>
          <p:nvPr/>
        </p:nvSpPr>
        <p:spPr>
          <a:xfrm>
            <a:off x="9342340" y="2292264"/>
            <a:ext cx="2430473"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-إبل، بخاتي أو عراب  </a:t>
            </a:r>
          </a:p>
        </p:txBody>
      </p:sp>
      <p:sp>
        <p:nvSpPr>
          <p:cNvPr id="15" name="مستطيل 14"/>
          <p:cNvSpPr/>
          <p:nvPr/>
        </p:nvSpPr>
        <p:spPr>
          <a:xfrm>
            <a:off x="5530334" y="1682063"/>
            <a:ext cx="228620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-تجب الزكاة في :</a:t>
            </a:r>
          </a:p>
        </p:txBody>
      </p:sp>
      <p:sp>
        <p:nvSpPr>
          <p:cNvPr id="17" name="مستطيل 16"/>
          <p:cNvSpPr/>
          <p:nvPr/>
        </p:nvSpPr>
        <p:spPr>
          <a:xfrm>
            <a:off x="4969283" y="464168"/>
            <a:ext cx="3469219"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[باب زكاة بهيمة الأنعام]</a:t>
            </a:r>
          </a:p>
        </p:txBody>
      </p:sp>
      <p:sp>
        <p:nvSpPr>
          <p:cNvPr id="16" name="مستطيل 15"/>
          <p:cNvSpPr/>
          <p:nvPr/>
        </p:nvSpPr>
        <p:spPr>
          <a:xfrm>
            <a:off x="10452209" y="4289946"/>
            <a:ext cx="1061507" cy="553998"/>
          </a:xfrm>
          <a:prstGeom prst="rect">
            <a:avLst/>
          </a:prstGeom>
          <a:solidFill>
            <a:srgbClr val="7F7F7F">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الدليل : </a:t>
            </a:r>
            <a:endParaRPr lang="ar-SA" dirty="0">
              <a:solidFill>
                <a:prstClr val="black"/>
              </a:solidFill>
            </a:endParaRPr>
          </a:p>
        </p:txBody>
      </p:sp>
      <p:sp>
        <p:nvSpPr>
          <p:cNvPr id="1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646835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8761863" y="1093653"/>
            <a:ext cx="3093336" cy="1015663"/>
          </a:xfrm>
          <a:prstGeom prst="rect">
            <a:avLst/>
          </a:prstGeom>
          <a:solidFill>
            <a:srgbClr val="9AB9E7">
              <a:alpha val="60000"/>
            </a:srgbClr>
          </a:solidFill>
        </p:spPr>
        <p:txBody>
          <a:bodyPr wrap="square">
            <a:spAutoFit/>
          </a:bodyPr>
          <a:lstStyle/>
          <a:p>
            <a:pPr algn="ctr"/>
            <a:r>
              <a:rPr lang="ar-SA" sz="3000" u="sng" dirty="0">
                <a:solidFill>
                  <a:prstClr val="black"/>
                </a:solidFill>
                <a:latin typeface="Sakkal Majalla" panose="02000000000000000000" pitchFamily="2" charset="-78"/>
                <a:cs typeface="Sakkal Majalla" panose="02000000000000000000" pitchFamily="2" charset="-78"/>
              </a:rPr>
              <a:t>فيجب</a:t>
            </a:r>
            <a:r>
              <a:rPr lang="ar-SA" sz="3000" dirty="0">
                <a:solidFill>
                  <a:prstClr val="black"/>
                </a:solidFill>
                <a:latin typeface="Sakkal Majalla" panose="02000000000000000000" pitchFamily="2" charset="-78"/>
                <a:cs typeface="Sakkal Majalla" panose="02000000000000000000" pitchFamily="2" charset="-78"/>
              </a:rPr>
              <a:t> في خمس وعشرين</a:t>
            </a:r>
          </a:p>
          <a:p>
            <a:pPr algn="ctr"/>
            <a:r>
              <a:rPr lang="ar-SA" sz="3000" dirty="0">
                <a:solidFill>
                  <a:prstClr val="black"/>
                </a:solidFill>
                <a:latin typeface="Sakkal Majalla" panose="02000000000000000000" pitchFamily="2" charset="-78"/>
                <a:cs typeface="Sakkal Majalla" panose="02000000000000000000" pitchFamily="2" charset="-78"/>
              </a:rPr>
              <a:t> من الإبل: </a:t>
            </a:r>
          </a:p>
        </p:txBody>
      </p:sp>
      <p:sp>
        <p:nvSpPr>
          <p:cNvPr id="4" name="مستطيل 3"/>
          <p:cNvSpPr/>
          <p:nvPr/>
        </p:nvSpPr>
        <p:spPr>
          <a:xfrm>
            <a:off x="8761863" y="3129692"/>
            <a:ext cx="3047038" cy="1015663"/>
          </a:xfrm>
          <a:prstGeom prst="rect">
            <a:avLst/>
          </a:prstGeom>
          <a:solidFill>
            <a:srgbClr val="9AB9E7">
              <a:alpha val="60000"/>
            </a:srgbClr>
          </a:solidFill>
        </p:spPr>
        <p:txBody>
          <a:bodyPr wrap="square">
            <a:spAutoFit/>
          </a:bodyPr>
          <a:lstStyle/>
          <a:p>
            <a:pPr algn="ctr"/>
            <a:r>
              <a:rPr lang="ar-SA" sz="3000" u="sng" dirty="0">
                <a:solidFill>
                  <a:prstClr val="black"/>
                </a:solidFill>
                <a:latin typeface="Sakkal Majalla" panose="02000000000000000000" pitchFamily="2" charset="-78"/>
                <a:cs typeface="Sakkal Majalla" panose="02000000000000000000" pitchFamily="2" charset="-78"/>
              </a:rPr>
              <a:t>ويجب</a:t>
            </a:r>
            <a:r>
              <a:rPr lang="ar-SA" sz="3000" dirty="0">
                <a:solidFill>
                  <a:prstClr val="black"/>
                </a:solidFill>
                <a:latin typeface="Sakkal Majalla" panose="02000000000000000000" pitchFamily="2" charset="-78"/>
                <a:cs typeface="Sakkal Majalla" panose="02000000000000000000" pitchFamily="2" charset="-78"/>
              </a:rPr>
              <a:t> فيما دونها؛</a:t>
            </a:r>
          </a:p>
          <a:p>
            <a:pPr algn="ctr"/>
            <a:r>
              <a:rPr lang="ar-SA" sz="3000" dirty="0">
                <a:solidFill>
                  <a:prstClr val="black"/>
                </a:solidFill>
                <a:latin typeface="Sakkal Majalla" panose="02000000000000000000" pitchFamily="2" charset="-78"/>
                <a:cs typeface="Sakkal Majalla" panose="02000000000000000000" pitchFamily="2" charset="-78"/>
              </a:rPr>
              <a:t>أي دون خمس وعشرين: </a:t>
            </a:r>
          </a:p>
        </p:txBody>
      </p:sp>
      <p:sp>
        <p:nvSpPr>
          <p:cNvPr id="6" name="مستطيل 5"/>
          <p:cNvSpPr/>
          <p:nvPr/>
        </p:nvSpPr>
        <p:spPr>
          <a:xfrm>
            <a:off x="1473958" y="1093653"/>
            <a:ext cx="4744990" cy="1938992"/>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إجماعا وهي ما تم لها سنة وسميت بذلك؛ لأن أمها قد حملت، والماخض الحامل، وليس كون أمها ماخضا شرطا، وإنما ذكر تعريفا لها بغالب أحوالها.</a:t>
            </a:r>
          </a:p>
        </p:txBody>
      </p:sp>
      <p:sp>
        <p:nvSpPr>
          <p:cNvPr id="7" name="مستطيل 6"/>
          <p:cNvSpPr/>
          <p:nvPr/>
        </p:nvSpPr>
        <p:spPr>
          <a:xfrm>
            <a:off x="399814" y="3169122"/>
            <a:ext cx="5729690" cy="3323987"/>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بصفة الإبل، إن لم تكن معيبة،</a:t>
            </a:r>
          </a:p>
          <a:p>
            <a:pPr algn="just"/>
            <a:r>
              <a:rPr lang="ar-SA" sz="3000" dirty="0">
                <a:solidFill>
                  <a:prstClr val="black"/>
                </a:solidFill>
                <a:latin typeface="Sakkal Majalla" panose="02000000000000000000" pitchFamily="2" charset="-78"/>
                <a:cs typeface="Sakkal Majalla" panose="02000000000000000000" pitchFamily="2" charset="-78"/>
              </a:rPr>
              <a:t>ففي خمس من الإبل كرام سمان شاة كريمة سمينة، </a:t>
            </a:r>
          </a:p>
          <a:p>
            <a:pPr algn="just"/>
            <a:r>
              <a:rPr lang="ar-SA" sz="3000" dirty="0">
                <a:solidFill>
                  <a:prstClr val="black"/>
                </a:solidFill>
                <a:latin typeface="Sakkal Majalla" panose="02000000000000000000" pitchFamily="2" charset="-78"/>
                <a:cs typeface="Sakkal Majalla" panose="02000000000000000000" pitchFamily="2" charset="-78"/>
              </a:rPr>
              <a:t>وإن كانت الإبل معيبة، ففيها شاة صحيحة تنقص قيمتها بقدر نقص الإبل، </a:t>
            </a:r>
          </a:p>
          <a:p>
            <a:pPr algn="just"/>
            <a:r>
              <a:rPr lang="ar-SA" sz="3000" dirty="0">
                <a:solidFill>
                  <a:prstClr val="black"/>
                </a:solidFill>
                <a:latin typeface="Sakkal Majalla" panose="02000000000000000000" pitchFamily="2" charset="-78"/>
                <a:cs typeface="Sakkal Majalla" panose="02000000000000000000" pitchFamily="2" charset="-78"/>
              </a:rPr>
              <a:t>ولا يجزئ بعير ولا بقرة ولا نصفا شاتين، </a:t>
            </a:r>
          </a:p>
          <a:p>
            <a:pPr algn="just"/>
            <a:r>
              <a:rPr lang="ar-SA" sz="3000" dirty="0">
                <a:solidFill>
                  <a:prstClr val="black"/>
                </a:solidFill>
                <a:latin typeface="Sakkal Majalla" panose="02000000000000000000" pitchFamily="2" charset="-78"/>
                <a:cs typeface="Sakkal Majalla" panose="02000000000000000000" pitchFamily="2" charset="-78"/>
              </a:rPr>
              <a:t>وفي العشر شاتان، وفي خمس عشرة ثلاث شياه، </a:t>
            </a:r>
          </a:p>
          <a:p>
            <a:pPr algn="just"/>
            <a:r>
              <a:rPr lang="ar-SA" sz="3000" dirty="0">
                <a:solidFill>
                  <a:prstClr val="black"/>
                </a:solidFill>
                <a:latin typeface="Sakkal Majalla" panose="02000000000000000000" pitchFamily="2" charset="-78"/>
                <a:cs typeface="Sakkal Majalla" panose="02000000000000000000" pitchFamily="2" charset="-78"/>
              </a:rPr>
              <a:t>وفي عشرين أربع شياه إجماعا في الكل.</a:t>
            </a:r>
          </a:p>
        </p:txBody>
      </p:sp>
      <p:sp>
        <p:nvSpPr>
          <p:cNvPr id="8" name="مستطيل 7"/>
          <p:cNvSpPr/>
          <p:nvPr/>
        </p:nvSpPr>
        <p:spPr>
          <a:xfrm>
            <a:off x="6514016" y="3169122"/>
            <a:ext cx="1952779"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في كل خمس شاة</a:t>
            </a:r>
          </a:p>
        </p:txBody>
      </p:sp>
      <p:sp>
        <p:nvSpPr>
          <p:cNvPr id="9" name="مستطيل 8"/>
          <p:cNvSpPr/>
          <p:nvPr/>
        </p:nvSpPr>
        <p:spPr>
          <a:xfrm>
            <a:off x="6514016" y="1093653"/>
            <a:ext cx="1952779"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بنت مخاض</a:t>
            </a:r>
          </a:p>
        </p:txBody>
      </p:sp>
      <p:sp>
        <p:nvSpPr>
          <p:cNvPr id="10" name="مستطيل 9"/>
          <p:cNvSpPr/>
          <p:nvPr/>
        </p:nvSpPr>
        <p:spPr>
          <a:xfrm>
            <a:off x="4848583" y="289455"/>
            <a:ext cx="2740729"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الإبــــــــل]:</a:t>
            </a:r>
          </a:p>
        </p:txBody>
      </p:sp>
      <p:cxnSp>
        <p:nvCxnSpPr>
          <p:cNvPr id="11" name="رابط كسهم مستقيم 10"/>
          <p:cNvCxnSpPr/>
          <p:nvPr/>
        </p:nvCxnSpPr>
        <p:spPr>
          <a:xfrm flipH="1" flipV="1">
            <a:off x="6167411" y="1352111"/>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2" name="رابط كسهم مستقيم 11"/>
          <p:cNvCxnSpPr/>
          <p:nvPr/>
        </p:nvCxnSpPr>
        <p:spPr>
          <a:xfrm flipH="1" flipV="1">
            <a:off x="8401863" y="1352111"/>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3" name="رابط كسهم مستقيم 12"/>
          <p:cNvCxnSpPr/>
          <p:nvPr/>
        </p:nvCxnSpPr>
        <p:spPr>
          <a:xfrm flipH="1" flipV="1">
            <a:off x="6141760" y="3445687"/>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p:nvPr/>
        </p:nvCxnSpPr>
        <p:spPr>
          <a:xfrm flipH="1" flipV="1">
            <a:off x="8414552" y="3445687"/>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2" name="صورة 1"/>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6935109" y="3685344"/>
            <a:ext cx="3678886" cy="2856547"/>
          </a:xfrm>
          <a:prstGeom prst="rect">
            <a:avLst/>
          </a:prstGeom>
        </p:spPr>
      </p:pic>
      <p:sp>
        <p:nvSpPr>
          <p:cNvPr id="15"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972862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9675471" y="1519194"/>
            <a:ext cx="2048245"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ست وأربعين: </a:t>
            </a:r>
          </a:p>
        </p:txBody>
      </p:sp>
      <p:sp>
        <p:nvSpPr>
          <p:cNvPr id="5" name="مستطيل 4"/>
          <p:cNvSpPr/>
          <p:nvPr/>
        </p:nvSpPr>
        <p:spPr>
          <a:xfrm>
            <a:off x="9675471" y="2322393"/>
            <a:ext cx="204701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إحدى وستين: </a:t>
            </a:r>
          </a:p>
        </p:txBody>
      </p:sp>
      <p:sp>
        <p:nvSpPr>
          <p:cNvPr id="7" name="مستطيل 6"/>
          <p:cNvSpPr/>
          <p:nvPr/>
        </p:nvSpPr>
        <p:spPr>
          <a:xfrm>
            <a:off x="9675471" y="4112491"/>
            <a:ext cx="204701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في إحدى وتسعين: </a:t>
            </a:r>
          </a:p>
        </p:txBody>
      </p:sp>
      <p:sp>
        <p:nvSpPr>
          <p:cNvPr id="8" name="مستطيل 7"/>
          <p:cNvSpPr/>
          <p:nvPr/>
        </p:nvSpPr>
        <p:spPr>
          <a:xfrm>
            <a:off x="9675472" y="715995"/>
            <a:ext cx="204701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ست وثلاثين :</a:t>
            </a:r>
          </a:p>
        </p:txBody>
      </p:sp>
      <p:sp>
        <p:nvSpPr>
          <p:cNvPr id="9" name="مستطيل 8"/>
          <p:cNvSpPr/>
          <p:nvPr/>
        </p:nvSpPr>
        <p:spPr>
          <a:xfrm>
            <a:off x="2217812" y="704065"/>
            <a:ext cx="5985934"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ما تم لها سنتان؛ لأن أمها قد وضعت غالبا فهي ذات لبن.</a:t>
            </a:r>
          </a:p>
        </p:txBody>
      </p:sp>
      <p:sp>
        <p:nvSpPr>
          <p:cNvPr id="10" name="مستطيل 9"/>
          <p:cNvSpPr/>
          <p:nvPr/>
        </p:nvSpPr>
        <p:spPr>
          <a:xfrm>
            <a:off x="-26489" y="1509824"/>
            <a:ext cx="8258992"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ما تم لها ثلاث سنين؛ لأنها استحقت أن يطرقها الفحل وأن يحمل عليها وتركب.</a:t>
            </a:r>
          </a:p>
        </p:txBody>
      </p:sp>
      <p:sp>
        <p:nvSpPr>
          <p:cNvPr id="11" name="مستطيل 10"/>
          <p:cNvSpPr/>
          <p:nvPr/>
        </p:nvSpPr>
        <p:spPr>
          <a:xfrm>
            <a:off x="-108414" y="2315583"/>
            <a:ext cx="8352016"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بالذال المعجمة ما تم لها أربع سنين؛ لأنها تجذع إذا سقط سنها وهذا أعلى سن يجب في الزكاة.</a:t>
            </a:r>
            <a:endParaRPr lang="ar-SA" sz="3000" dirty="0">
              <a:solidFill>
                <a:prstClr val="black"/>
              </a:solidFill>
            </a:endParaRPr>
          </a:p>
        </p:txBody>
      </p:sp>
      <p:sp>
        <p:nvSpPr>
          <p:cNvPr id="12" name="مستطيل 11"/>
          <p:cNvSpPr/>
          <p:nvPr/>
        </p:nvSpPr>
        <p:spPr>
          <a:xfrm>
            <a:off x="713402" y="5469887"/>
            <a:ext cx="7136576"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لحديث الصدقات الذي كتبه رسول الله - صَلَّى اللَّهُ عَلَيْهِ وَسَلَّمَ - وكان عند آل عمر بن الخطاب، رواه أبو داود والترمذي وحسنه.</a:t>
            </a:r>
          </a:p>
        </p:txBody>
      </p:sp>
      <p:sp>
        <p:nvSpPr>
          <p:cNvPr id="13" name="مستطيل 12"/>
          <p:cNvSpPr/>
          <p:nvPr/>
        </p:nvSpPr>
        <p:spPr>
          <a:xfrm>
            <a:off x="6925134" y="4875889"/>
            <a:ext cx="3977371"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فإذا زادت عن مائة وعشرين واحدة </a:t>
            </a:r>
          </a:p>
        </p:txBody>
      </p:sp>
      <p:sp>
        <p:nvSpPr>
          <p:cNvPr id="14" name="مستطيل 13"/>
          <p:cNvSpPr/>
          <p:nvPr/>
        </p:nvSpPr>
        <p:spPr>
          <a:xfrm>
            <a:off x="7216063" y="4112491"/>
            <a:ext cx="100380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إجماعا </a:t>
            </a:r>
          </a:p>
        </p:txBody>
      </p:sp>
      <p:sp>
        <p:nvSpPr>
          <p:cNvPr id="15" name="مستطيل 14"/>
          <p:cNvSpPr/>
          <p:nvPr/>
        </p:nvSpPr>
        <p:spPr>
          <a:xfrm>
            <a:off x="9675471" y="3309560"/>
            <a:ext cx="204701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ست وسبعين: </a:t>
            </a:r>
            <a:endParaRPr lang="ar-SA" sz="3000" dirty="0">
              <a:solidFill>
                <a:prstClr val="black"/>
              </a:solidFill>
            </a:endParaRPr>
          </a:p>
        </p:txBody>
      </p:sp>
      <p:sp>
        <p:nvSpPr>
          <p:cNvPr id="2" name="مستطيل 1"/>
          <p:cNvSpPr/>
          <p:nvPr/>
        </p:nvSpPr>
        <p:spPr>
          <a:xfrm>
            <a:off x="8324557" y="4112491"/>
            <a:ext cx="117852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حقتان</a:t>
            </a:r>
            <a:endParaRPr lang="ar-SA" sz="3000" dirty="0">
              <a:solidFill>
                <a:prstClr val="black"/>
              </a:solidFill>
            </a:endParaRPr>
          </a:p>
        </p:txBody>
      </p:sp>
      <p:sp>
        <p:nvSpPr>
          <p:cNvPr id="4" name="مستطيل 3"/>
          <p:cNvSpPr/>
          <p:nvPr/>
        </p:nvSpPr>
        <p:spPr>
          <a:xfrm>
            <a:off x="8324556" y="3319420"/>
            <a:ext cx="117852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بنتا لبون</a:t>
            </a:r>
            <a:endParaRPr lang="ar-SA" sz="3000" dirty="0">
              <a:solidFill>
                <a:prstClr val="black"/>
              </a:solidFill>
            </a:endParaRPr>
          </a:p>
        </p:txBody>
      </p:sp>
      <p:sp>
        <p:nvSpPr>
          <p:cNvPr id="6" name="مستطيل 5"/>
          <p:cNvSpPr/>
          <p:nvPr/>
        </p:nvSpPr>
        <p:spPr>
          <a:xfrm>
            <a:off x="8324557" y="2326689"/>
            <a:ext cx="117852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جذعة</a:t>
            </a:r>
            <a:endParaRPr lang="ar-SA" sz="3000" dirty="0">
              <a:solidFill>
                <a:prstClr val="black"/>
              </a:solidFill>
            </a:endParaRPr>
          </a:p>
        </p:txBody>
      </p:sp>
      <p:sp>
        <p:nvSpPr>
          <p:cNvPr id="16" name="مستطيل 15"/>
          <p:cNvSpPr/>
          <p:nvPr/>
        </p:nvSpPr>
        <p:spPr>
          <a:xfrm>
            <a:off x="8324557" y="1517926"/>
            <a:ext cx="117852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حقة</a:t>
            </a:r>
            <a:endParaRPr lang="ar-SA" sz="3000" dirty="0">
              <a:solidFill>
                <a:prstClr val="black"/>
              </a:solidFill>
            </a:endParaRPr>
          </a:p>
        </p:txBody>
      </p:sp>
      <p:sp>
        <p:nvSpPr>
          <p:cNvPr id="17" name="مستطيل 16"/>
          <p:cNvSpPr/>
          <p:nvPr/>
        </p:nvSpPr>
        <p:spPr>
          <a:xfrm>
            <a:off x="8324556" y="713080"/>
            <a:ext cx="1178528"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بنت لبون</a:t>
            </a:r>
          </a:p>
        </p:txBody>
      </p:sp>
      <p:sp>
        <p:nvSpPr>
          <p:cNvPr id="18" name="مستطيل 17"/>
          <p:cNvSpPr/>
          <p:nvPr/>
        </p:nvSpPr>
        <p:spPr>
          <a:xfrm>
            <a:off x="4813006" y="4874245"/>
            <a:ext cx="1954381"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فثلاث بنات لبون</a:t>
            </a:r>
          </a:p>
        </p:txBody>
      </p:sp>
      <p:cxnSp>
        <p:nvCxnSpPr>
          <p:cNvPr id="19" name="رابط كسهم مستقيم 18"/>
          <p:cNvCxnSpPr/>
          <p:nvPr/>
        </p:nvCxnSpPr>
        <p:spPr>
          <a:xfrm flipH="1" flipV="1">
            <a:off x="9483820" y="1753450"/>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رابط كسهم مستقيم 19"/>
          <p:cNvCxnSpPr/>
          <p:nvPr/>
        </p:nvCxnSpPr>
        <p:spPr>
          <a:xfrm flipH="1" flipV="1">
            <a:off x="9481278" y="2555381"/>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1" name="رابط كسهم مستقيم 20"/>
          <p:cNvCxnSpPr/>
          <p:nvPr/>
        </p:nvCxnSpPr>
        <p:spPr>
          <a:xfrm flipH="1" flipV="1">
            <a:off x="9503084" y="3596419"/>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flipH="1" flipV="1">
            <a:off x="9503084" y="4389056"/>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flipH="1" flipV="1">
            <a:off x="8135602" y="998333"/>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flipH="1" flipV="1">
            <a:off x="8124503" y="1779578"/>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5" name="رابط كسهم مستقيم 24"/>
          <p:cNvCxnSpPr/>
          <p:nvPr/>
        </p:nvCxnSpPr>
        <p:spPr>
          <a:xfrm flipH="1" flipV="1">
            <a:off x="9481278" y="1011110"/>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6" name="رابط كسهم مستقيم 25"/>
          <p:cNvCxnSpPr/>
          <p:nvPr/>
        </p:nvCxnSpPr>
        <p:spPr>
          <a:xfrm flipH="1" flipV="1">
            <a:off x="8152171" y="2608268"/>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7" name="رابط كسهم مستقيم 26"/>
          <p:cNvCxnSpPr/>
          <p:nvPr/>
        </p:nvCxnSpPr>
        <p:spPr>
          <a:xfrm flipH="1" flipV="1">
            <a:off x="6767387" y="5151027"/>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8" name="رابط كسهم مستقيم 27"/>
          <p:cNvCxnSpPr/>
          <p:nvPr/>
        </p:nvCxnSpPr>
        <p:spPr>
          <a:xfrm flipH="1" flipV="1">
            <a:off x="8134602" y="4399843"/>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9" name="رابط كسهم مستقيم 28"/>
          <p:cNvCxnSpPr/>
          <p:nvPr/>
        </p:nvCxnSpPr>
        <p:spPr>
          <a:xfrm rot="16200000" flipH="1" flipV="1">
            <a:off x="5682413" y="5428026"/>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30"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945754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مخطط انسيابي: معالجة متعاقبة 12">
            <a:extLst>
              <a:ext uri="{FF2B5EF4-FFF2-40B4-BE49-F238E27FC236}">
                <a16:creationId xmlns:a16="http://schemas.microsoft.com/office/drawing/2014/main" xmlns="" id="{829AC7D4-D10E-4B6B-BD97-706DE74DA112}"/>
              </a:ext>
            </a:extLst>
          </p:cNvPr>
          <p:cNvSpPr/>
          <p:nvPr/>
        </p:nvSpPr>
        <p:spPr>
          <a:xfrm>
            <a:off x="539087" y="4221244"/>
            <a:ext cx="10131967" cy="1511229"/>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4" name="صورة 13">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093004" y="4262172"/>
            <a:ext cx="443865" cy="468630"/>
          </a:xfrm>
          <a:prstGeom prst="rect">
            <a:avLst/>
          </a:prstGeom>
        </p:spPr>
      </p:pic>
      <p:sp>
        <p:nvSpPr>
          <p:cNvPr id="3" name="مربع نص 2"/>
          <p:cNvSpPr txBox="1"/>
          <p:nvPr/>
        </p:nvSpPr>
        <p:spPr>
          <a:xfrm>
            <a:off x="9605550" y="906284"/>
            <a:ext cx="1944524"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ثم في كل أربعين: </a:t>
            </a:r>
          </a:p>
        </p:txBody>
      </p:sp>
      <p:sp>
        <p:nvSpPr>
          <p:cNvPr id="4" name="مستطيل 3"/>
          <p:cNvSpPr/>
          <p:nvPr/>
        </p:nvSpPr>
        <p:spPr>
          <a:xfrm>
            <a:off x="1433812" y="906284"/>
            <a:ext cx="6096000" cy="2862322"/>
          </a:xfrm>
          <a:prstGeom prst="rect">
            <a:avLst/>
          </a:prstGeom>
        </p:spPr>
        <p:txBody>
          <a:bodyPr>
            <a:spAutoFit/>
          </a:bodyPr>
          <a:lstStyle/>
          <a:p>
            <a:r>
              <a:rPr lang="ar-SA" sz="3000" dirty="0">
                <a:solidFill>
                  <a:prstClr val="black"/>
                </a:solidFill>
                <a:latin typeface="Sakkal Majalla" panose="02000000000000000000" pitchFamily="2" charset="-78"/>
                <a:cs typeface="Sakkal Majalla" panose="02000000000000000000" pitchFamily="2" charset="-78"/>
              </a:rPr>
              <a:t>ففي مائة وثلاثين: حقة وبنتا لبون. </a:t>
            </a:r>
          </a:p>
          <a:p>
            <a:r>
              <a:rPr lang="ar-SA" sz="3000" dirty="0">
                <a:solidFill>
                  <a:prstClr val="black"/>
                </a:solidFill>
                <a:latin typeface="Sakkal Majalla" panose="02000000000000000000" pitchFamily="2" charset="-78"/>
                <a:cs typeface="Sakkal Majalla" panose="02000000000000000000" pitchFamily="2" charset="-78"/>
              </a:rPr>
              <a:t>وفي مائة وأربعين: حقتان وبنت لبون. </a:t>
            </a:r>
          </a:p>
          <a:p>
            <a:r>
              <a:rPr lang="ar-SA" sz="3000" dirty="0">
                <a:solidFill>
                  <a:prstClr val="black"/>
                </a:solidFill>
                <a:latin typeface="Sakkal Majalla" panose="02000000000000000000" pitchFamily="2" charset="-78"/>
                <a:cs typeface="Sakkal Majalla" panose="02000000000000000000" pitchFamily="2" charset="-78"/>
              </a:rPr>
              <a:t>وفي مائة وخمسين: ثلاث حقاق.</a:t>
            </a:r>
          </a:p>
          <a:p>
            <a:r>
              <a:rPr lang="ar-SA" sz="3000" dirty="0">
                <a:solidFill>
                  <a:prstClr val="black"/>
                </a:solidFill>
                <a:latin typeface="Sakkal Majalla" panose="02000000000000000000" pitchFamily="2" charset="-78"/>
                <a:cs typeface="Sakkal Majalla" panose="02000000000000000000" pitchFamily="2" charset="-78"/>
              </a:rPr>
              <a:t>وفي مائة وستين: أربع بنات لبون.</a:t>
            </a:r>
          </a:p>
          <a:p>
            <a:r>
              <a:rPr lang="ar-SA" sz="3000" dirty="0">
                <a:solidFill>
                  <a:prstClr val="black"/>
                </a:solidFill>
                <a:latin typeface="Sakkal Majalla" panose="02000000000000000000" pitchFamily="2" charset="-78"/>
                <a:cs typeface="Sakkal Majalla" panose="02000000000000000000" pitchFamily="2" charset="-78"/>
              </a:rPr>
              <a:t>وفي مائة وسبعين: حقة وثلاث بنات لبون، وهكذا.</a:t>
            </a:r>
          </a:p>
          <a:p>
            <a:r>
              <a:rPr lang="ar-SA" sz="3000" dirty="0">
                <a:solidFill>
                  <a:prstClr val="black"/>
                </a:solidFill>
                <a:latin typeface="Sakkal Majalla" panose="02000000000000000000" pitchFamily="2" charset="-78"/>
                <a:cs typeface="Sakkal Majalla" panose="02000000000000000000" pitchFamily="2" charset="-78"/>
              </a:rPr>
              <a:t> فإذا بلغت مائتين: خُيِّر بين أربع حقاق وخمس بنات لبون.</a:t>
            </a:r>
          </a:p>
        </p:txBody>
      </p:sp>
      <p:sp>
        <p:nvSpPr>
          <p:cNvPr id="5" name="مستطيل 4"/>
          <p:cNvSpPr/>
          <p:nvPr/>
        </p:nvSpPr>
        <p:spPr>
          <a:xfrm>
            <a:off x="348504" y="4183768"/>
            <a:ext cx="9744500"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ومن وجبت عليه بنت لبون مثلا وعدمها أو كانت معيبة فله أن يعدل إلى بنت مخاض ويدفع جبرانا أو إلى حقة ويأخذه، وهو شاتان أو عشرون درهما، ويجزئ شاة وعشرة دراهم .</a:t>
            </a:r>
          </a:p>
          <a:p>
            <a:r>
              <a:rPr lang="ar-SA" sz="3000" dirty="0">
                <a:solidFill>
                  <a:prstClr val="black"/>
                </a:solidFill>
                <a:latin typeface="Sakkal Majalla" panose="02000000000000000000" pitchFamily="2" charset="-78"/>
                <a:cs typeface="Sakkal Majalla" panose="02000000000000000000" pitchFamily="2" charset="-78"/>
              </a:rPr>
              <a:t>ويتعين على ولي محجور عليه إخراج أدون مجزئ ولا دخل لجبران في غير إبل.</a:t>
            </a:r>
          </a:p>
        </p:txBody>
      </p:sp>
      <p:sp>
        <p:nvSpPr>
          <p:cNvPr id="6" name="مستطيل 5"/>
          <p:cNvSpPr/>
          <p:nvPr/>
        </p:nvSpPr>
        <p:spPr>
          <a:xfrm>
            <a:off x="9605550" y="1741696"/>
            <a:ext cx="1944524"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وفي كل خمسين: </a:t>
            </a:r>
          </a:p>
        </p:txBody>
      </p:sp>
      <p:sp>
        <p:nvSpPr>
          <p:cNvPr id="2" name="مستطيل 1"/>
          <p:cNvSpPr/>
          <p:nvPr/>
        </p:nvSpPr>
        <p:spPr>
          <a:xfrm>
            <a:off x="8113122" y="1741696"/>
            <a:ext cx="1178529"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حقة</a:t>
            </a:r>
          </a:p>
        </p:txBody>
      </p:sp>
      <p:sp>
        <p:nvSpPr>
          <p:cNvPr id="8" name="مستطيل 7"/>
          <p:cNvSpPr/>
          <p:nvPr/>
        </p:nvSpPr>
        <p:spPr>
          <a:xfrm>
            <a:off x="8113122" y="908492"/>
            <a:ext cx="1178529"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بنت لبون</a:t>
            </a:r>
          </a:p>
        </p:txBody>
      </p:sp>
      <p:cxnSp>
        <p:nvCxnSpPr>
          <p:cNvPr id="9" name="رابط كسهم مستقيم 8"/>
          <p:cNvCxnSpPr/>
          <p:nvPr/>
        </p:nvCxnSpPr>
        <p:spPr>
          <a:xfrm flipH="1" flipV="1">
            <a:off x="9245550" y="2018695"/>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0" name="رابط كسهم مستقيم 9"/>
          <p:cNvCxnSpPr/>
          <p:nvPr/>
        </p:nvCxnSpPr>
        <p:spPr>
          <a:xfrm flipH="1" flipV="1">
            <a:off x="9245550" y="1182849"/>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1" name="رابط كسهم مستقيم 10"/>
          <p:cNvCxnSpPr/>
          <p:nvPr/>
        </p:nvCxnSpPr>
        <p:spPr>
          <a:xfrm flipH="1" flipV="1">
            <a:off x="7534709" y="1170013"/>
            <a:ext cx="360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قوس متوسط أيمن 11"/>
          <p:cNvSpPr/>
          <p:nvPr/>
        </p:nvSpPr>
        <p:spPr>
          <a:xfrm rot="10800000">
            <a:off x="7894709" y="634855"/>
            <a:ext cx="437278" cy="1975011"/>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solidFill>
                <a:prstClr val="black"/>
              </a:solidFill>
            </a:endParaRPr>
          </a:p>
        </p:txBody>
      </p:sp>
      <p:sp>
        <p:nvSpPr>
          <p:cNvPr id="15"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7125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042449" y="5347253"/>
            <a:ext cx="2116285" cy="584775"/>
          </a:xfrm>
          <a:prstGeom prst="rect">
            <a:avLst/>
          </a:prstGeom>
        </p:spPr>
        <p:txBody>
          <a:bodyPr wrap="none">
            <a:spAutoFit/>
          </a:bodyPr>
          <a:lstStyle/>
          <a:p>
            <a:r>
              <a:rPr lang="ar-SA" sz="3200" dirty="0" smtClean="0">
                <a:solidFill>
                  <a:schemeClr val="bg2">
                    <a:lumMod val="25000"/>
                  </a:schemeClr>
                </a:solidFill>
                <a:latin typeface="Microsoft Uighur" pitchFamily="2" charset="-78"/>
                <a:cs typeface="Microsoft Uighur" pitchFamily="2" charset="-78"/>
              </a:rPr>
              <a:t>-فصل في زكاة البقر-</a:t>
            </a:r>
            <a:endParaRPr lang="ar-SA" sz="3200" dirty="0">
              <a:solidFill>
                <a:schemeClr val="bg2">
                  <a:lumMod val="25000"/>
                </a:schemeClr>
              </a:solidFill>
              <a:latin typeface="Microsoft Uighur" pitchFamily="2" charset="-78"/>
              <a:cs typeface="Microsoft Uighur" pitchFamily="2" charset="-78"/>
            </a:endParaRPr>
          </a:p>
        </p:txBody>
      </p:sp>
      <p:sp>
        <p:nvSpPr>
          <p:cNvPr id="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6398633"/>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033320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مخطط انسيابي: معالجة متعاقبة 27">
            <a:extLst>
              <a:ext uri="{FF2B5EF4-FFF2-40B4-BE49-F238E27FC236}">
                <a16:creationId xmlns:a16="http://schemas.microsoft.com/office/drawing/2014/main" xmlns="" id="{829AC7D4-D10E-4B6B-BD97-706DE74DA112}"/>
              </a:ext>
            </a:extLst>
          </p:cNvPr>
          <p:cNvSpPr/>
          <p:nvPr/>
        </p:nvSpPr>
        <p:spPr>
          <a:xfrm>
            <a:off x="2393556" y="4719694"/>
            <a:ext cx="7930489" cy="1638344"/>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29" name="صورة 28">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782776" y="4863567"/>
            <a:ext cx="443865" cy="468630"/>
          </a:xfrm>
          <a:prstGeom prst="rect">
            <a:avLst/>
          </a:prstGeom>
        </p:spPr>
      </p:pic>
      <p:sp>
        <p:nvSpPr>
          <p:cNvPr id="2" name="مربع نص 1"/>
          <p:cNvSpPr txBox="1"/>
          <p:nvPr/>
        </p:nvSpPr>
        <p:spPr>
          <a:xfrm>
            <a:off x="8958756" y="1466334"/>
            <a:ext cx="2839607" cy="1015663"/>
          </a:xfrm>
          <a:prstGeom prst="rect">
            <a:avLst/>
          </a:prstGeom>
          <a:solidFill>
            <a:srgbClr val="9AB9E7">
              <a:alpha val="50196"/>
            </a:srgbClr>
          </a:solidFill>
        </p:spPr>
        <p:txBody>
          <a:bodyPr wrap="square" rtlCol="1">
            <a:spAutoFit/>
          </a:bodyPr>
          <a:lstStyle/>
          <a:p>
            <a:pPr algn="ctr"/>
            <a:r>
              <a:rPr lang="ar-SA" sz="3000" u="sng" dirty="0">
                <a:solidFill>
                  <a:prstClr val="black"/>
                </a:solidFill>
                <a:latin typeface="Sakkal Majalla" panose="02000000000000000000" pitchFamily="2" charset="-78"/>
                <a:cs typeface="Sakkal Majalla" panose="02000000000000000000" pitchFamily="2" charset="-78"/>
              </a:rPr>
              <a:t>ويجب</a:t>
            </a:r>
            <a:r>
              <a:rPr lang="ar-SA" sz="3000" dirty="0">
                <a:solidFill>
                  <a:prstClr val="black"/>
                </a:solidFill>
                <a:latin typeface="Sakkal Majalla" panose="02000000000000000000" pitchFamily="2" charset="-78"/>
                <a:cs typeface="Sakkal Majalla" panose="02000000000000000000" pitchFamily="2" charset="-78"/>
              </a:rPr>
              <a:t> في ثلاثين من البقر -أهلية كانت أو وحشية-:</a:t>
            </a:r>
          </a:p>
        </p:txBody>
      </p:sp>
      <p:sp>
        <p:nvSpPr>
          <p:cNvPr id="3" name="مستطيل 2"/>
          <p:cNvSpPr/>
          <p:nvPr/>
        </p:nvSpPr>
        <p:spPr>
          <a:xfrm>
            <a:off x="5286408" y="366272"/>
            <a:ext cx="193995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البقر]:</a:t>
            </a:r>
          </a:p>
        </p:txBody>
      </p:sp>
      <p:sp>
        <p:nvSpPr>
          <p:cNvPr id="4" name="مستطيل 3"/>
          <p:cNvSpPr/>
          <p:nvPr/>
        </p:nvSpPr>
        <p:spPr>
          <a:xfrm>
            <a:off x="2654363" y="872224"/>
            <a:ext cx="7298794"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وهي مشتقة من بقرت الشيء: إذا شققته؛ لأنها تبقر الأرض بالحراثة.</a:t>
            </a:r>
            <a:endParaRPr lang="ar-SA" sz="3000" dirty="0">
              <a:solidFill>
                <a:prstClr val="black"/>
              </a:solidFill>
            </a:endParaRPr>
          </a:p>
        </p:txBody>
      </p:sp>
      <p:sp>
        <p:nvSpPr>
          <p:cNvPr id="5" name="مستطيل 4"/>
          <p:cNvSpPr/>
          <p:nvPr/>
        </p:nvSpPr>
        <p:spPr>
          <a:xfrm>
            <a:off x="1224756" y="1459553"/>
            <a:ext cx="5915150"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لكل منهما سنة، </a:t>
            </a:r>
            <a:r>
              <a:rPr lang="ar-SA" sz="3000" u="sng" dirty="0">
                <a:solidFill>
                  <a:prstClr val="black"/>
                </a:solidFill>
                <a:latin typeface="Sakkal Majalla" panose="02000000000000000000" pitchFamily="2" charset="-78"/>
                <a:cs typeface="Sakkal Majalla" panose="02000000000000000000" pitchFamily="2" charset="-78"/>
              </a:rPr>
              <a:t>ولا شيء فيما دون الثلاثين</a:t>
            </a:r>
            <a:r>
              <a:rPr lang="ar-SA" sz="3000" dirty="0">
                <a:solidFill>
                  <a:prstClr val="black"/>
                </a:solidFill>
                <a:latin typeface="Sakkal Majalla" panose="02000000000000000000" pitchFamily="2" charset="-78"/>
                <a:cs typeface="Sakkal Majalla" panose="02000000000000000000" pitchFamily="2" charset="-78"/>
              </a:rPr>
              <a:t> لحديث معاذ حين بعثه النبي - صَلَّى اللَّهُ عَلَيْهِ وَسَلَّمَ - إلى اليمن.</a:t>
            </a:r>
          </a:p>
        </p:txBody>
      </p:sp>
      <p:sp>
        <p:nvSpPr>
          <p:cNvPr id="7" name="مستطيل 6"/>
          <p:cNvSpPr/>
          <p:nvPr/>
        </p:nvSpPr>
        <p:spPr>
          <a:xfrm>
            <a:off x="8958755" y="2713208"/>
            <a:ext cx="2839607" cy="553998"/>
          </a:xfrm>
          <a:prstGeom prst="rect">
            <a:avLst/>
          </a:prstGeom>
          <a:solidFill>
            <a:srgbClr val="9AB9E7">
              <a:alpha val="50196"/>
            </a:srgbClr>
          </a:solidFill>
        </p:spPr>
        <p:txBody>
          <a:bodyPr wrap="square">
            <a:spAutoFit/>
          </a:bodyPr>
          <a:lstStyle/>
          <a:p>
            <a:pPr algn="ctr"/>
            <a:r>
              <a:rPr lang="ar-SA" sz="3000" u="sng" dirty="0">
                <a:solidFill>
                  <a:prstClr val="black"/>
                </a:solidFill>
                <a:latin typeface="Sakkal Majalla" panose="02000000000000000000" pitchFamily="2" charset="-78"/>
                <a:cs typeface="Sakkal Majalla" panose="02000000000000000000" pitchFamily="2" charset="-78"/>
              </a:rPr>
              <a:t>ويجب</a:t>
            </a:r>
            <a:r>
              <a:rPr lang="ar-SA" sz="3000" dirty="0">
                <a:solidFill>
                  <a:prstClr val="black"/>
                </a:solidFill>
                <a:latin typeface="Sakkal Majalla" panose="02000000000000000000" pitchFamily="2" charset="-78"/>
                <a:cs typeface="Sakkal Majalla" panose="02000000000000000000" pitchFamily="2" charset="-78"/>
              </a:rPr>
              <a:t> في أربعين: </a:t>
            </a:r>
          </a:p>
        </p:txBody>
      </p:sp>
      <p:sp>
        <p:nvSpPr>
          <p:cNvPr id="9" name="مستطيل 8"/>
          <p:cNvSpPr/>
          <p:nvPr/>
        </p:nvSpPr>
        <p:spPr>
          <a:xfrm>
            <a:off x="8958756" y="3412154"/>
            <a:ext cx="2839606"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ثم </a:t>
            </a:r>
            <a:r>
              <a:rPr lang="ar-SA" sz="3000" u="sng" dirty="0">
                <a:solidFill>
                  <a:prstClr val="black"/>
                </a:solidFill>
                <a:latin typeface="Sakkal Majalla" panose="02000000000000000000" pitchFamily="2" charset="-78"/>
                <a:cs typeface="Sakkal Majalla" panose="02000000000000000000" pitchFamily="2" charset="-78"/>
              </a:rPr>
              <a:t>يجب</a:t>
            </a:r>
            <a:r>
              <a:rPr lang="ar-SA" sz="3000" dirty="0">
                <a:solidFill>
                  <a:prstClr val="black"/>
                </a:solidFill>
                <a:latin typeface="Sakkal Majalla" panose="02000000000000000000" pitchFamily="2" charset="-78"/>
                <a:cs typeface="Sakkal Majalla" panose="02000000000000000000" pitchFamily="2" charset="-78"/>
              </a:rPr>
              <a:t> في كل ثلاثين: </a:t>
            </a:r>
          </a:p>
        </p:txBody>
      </p:sp>
      <p:sp>
        <p:nvSpPr>
          <p:cNvPr id="10" name="مستطيل 9"/>
          <p:cNvSpPr/>
          <p:nvPr/>
        </p:nvSpPr>
        <p:spPr>
          <a:xfrm>
            <a:off x="2008196" y="4663429"/>
            <a:ext cx="7774580" cy="1815882"/>
          </a:xfrm>
          <a:prstGeom prst="rect">
            <a:avLst/>
          </a:prstGeom>
        </p:spPr>
        <p:txBody>
          <a:bodyPr wrap="square">
            <a:spAutoFit/>
          </a:bodyPr>
          <a:lstStyle/>
          <a:p>
            <a:r>
              <a:rPr lang="ar-SA" sz="2800" u="sng" dirty="0">
                <a:solidFill>
                  <a:prstClr val="black"/>
                </a:solidFill>
                <a:latin typeface="Sakkal Majalla" panose="02000000000000000000" pitchFamily="2" charset="-78"/>
                <a:cs typeface="Sakkal Majalla" panose="02000000000000000000" pitchFamily="2" charset="-78"/>
              </a:rPr>
              <a:t>ويجزئ </a:t>
            </a:r>
            <a:r>
              <a:rPr lang="ar-SA" sz="2800" dirty="0">
                <a:solidFill>
                  <a:prstClr val="black"/>
                </a:solidFill>
                <a:latin typeface="Sakkal Majalla" panose="02000000000000000000" pitchFamily="2" charset="-78"/>
                <a:cs typeface="Sakkal Majalla" panose="02000000000000000000" pitchFamily="2" charset="-78"/>
              </a:rPr>
              <a:t>الذكر هنا -وهو التبيع- في الثلاثين من البقر لورود النص فيه.</a:t>
            </a:r>
          </a:p>
          <a:p>
            <a:r>
              <a:rPr lang="ar-SA" sz="2800" u="sng" dirty="0">
                <a:solidFill>
                  <a:prstClr val="black"/>
                </a:solidFill>
                <a:latin typeface="Sakkal Majalla" panose="02000000000000000000" pitchFamily="2" charset="-78"/>
                <a:cs typeface="Sakkal Majalla" panose="02000000000000000000" pitchFamily="2" charset="-78"/>
              </a:rPr>
              <a:t> ويجزئ </a:t>
            </a:r>
            <a:r>
              <a:rPr lang="ar-SA" sz="2800" dirty="0">
                <a:solidFill>
                  <a:prstClr val="black"/>
                </a:solidFill>
                <a:latin typeface="Sakkal Majalla" panose="02000000000000000000" pitchFamily="2" charset="-78"/>
                <a:cs typeface="Sakkal Majalla" panose="02000000000000000000" pitchFamily="2" charset="-78"/>
              </a:rPr>
              <a:t>ابن لبون وحق وجذع مكان بنت مخاض عند عدمها.</a:t>
            </a:r>
          </a:p>
          <a:p>
            <a:r>
              <a:rPr lang="ar-SA" sz="2800" u="sng" dirty="0">
                <a:solidFill>
                  <a:prstClr val="black"/>
                </a:solidFill>
                <a:latin typeface="Sakkal Majalla" panose="02000000000000000000" pitchFamily="2" charset="-78"/>
                <a:cs typeface="Sakkal Majalla" panose="02000000000000000000" pitchFamily="2" charset="-78"/>
              </a:rPr>
              <a:t> ويجزئ </a:t>
            </a:r>
            <a:r>
              <a:rPr lang="ar-SA" sz="2800" dirty="0">
                <a:solidFill>
                  <a:prstClr val="black"/>
                </a:solidFill>
                <a:latin typeface="Sakkal Majalla" panose="02000000000000000000" pitchFamily="2" charset="-78"/>
                <a:cs typeface="Sakkal Majalla" panose="02000000000000000000" pitchFamily="2" charset="-78"/>
              </a:rPr>
              <a:t>الذكر إذا كان النصاب كله ذكورا سواء كان من إبل أو بقر أو غنم؛ </a:t>
            </a:r>
          </a:p>
          <a:p>
            <a:r>
              <a:rPr lang="ar-SA" sz="2800" dirty="0">
                <a:solidFill>
                  <a:prstClr val="black"/>
                </a:solidFill>
                <a:latin typeface="Sakkal Majalla" panose="02000000000000000000" pitchFamily="2" charset="-78"/>
                <a:cs typeface="Sakkal Majalla" panose="02000000000000000000" pitchFamily="2" charset="-78"/>
              </a:rPr>
              <a:t>لأن الزكاة مواساة فلا يكلفها من غير ماله.</a:t>
            </a:r>
          </a:p>
        </p:txBody>
      </p:sp>
      <p:sp>
        <p:nvSpPr>
          <p:cNvPr id="11" name="مستطيل 10"/>
          <p:cNvSpPr/>
          <p:nvPr/>
        </p:nvSpPr>
        <p:spPr>
          <a:xfrm>
            <a:off x="2326467" y="3458320"/>
            <a:ext cx="4432895"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فإذا بلغت ما يتفق فيه الفرضان كمائة وعشرين خير لحديث معاذ رواه أحمد.</a:t>
            </a:r>
          </a:p>
        </p:txBody>
      </p:sp>
      <p:sp>
        <p:nvSpPr>
          <p:cNvPr id="13" name="مستطيل 12"/>
          <p:cNvSpPr/>
          <p:nvPr/>
        </p:nvSpPr>
        <p:spPr>
          <a:xfrm>
            <a:off x="8958756" y="4070825"/>
            <a:ext cx="2839606"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كل أربعين: </a:t>
            </a:r>
          </a:p>
        </p:txBody>
      </p:sp>
      <p:sp>
        <p:nvSpPr>
          <p:cNvPr id="15" name="مستطيل 14"/>
          <p:cNvSpPr/>
          <p:nvPr/>
        </p:nvSpPr>
        <p:spPr>
          <a:xfrm>
            <a:off x="3116342" y="2713057"/>
            <a:ext cx="400302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لها سنتان ولا يجزئ مسن ولا تبيعان.</a:t>
            </a:r>
          </a:p>
        </p:txBody>
      </p:sp>
      <p:sp>
        <p:nvSpPr>
          <p:cNvPr id="6" name="مستطيل 5"/>
          <p:cNvSpPr/>
          <p:nvPr/>
        </p:nvSpPr>
        <p:spPr>
          <a:xfrm>
            <a:off x="7312141" y="1466334"/>
            <a:ext cx="1523174"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تبيع أو تبيعة</a:t>
            </a:r>
            <a:endParaRPr lang="ar-SA" sz="3000" dirty="0">
              <a:solidFill>
                <a:prstClr val="black"/>
              </a:solidFill>
            </a:endParaRPr>
          </a:p>
        </p:txBody>
      </p:sp>
      <p:sp>
        <p:nvSpPr>
          <p:cNvPr id="8" name="مستطيل 7"/>
          <p:cNvSpPr/>
          <p:nvPr/>
        </p:nvSpPr>
        <p:spPr>
          <a:xfrm>
            <a:off x="7338002" y="2713057"/>
            <a:ext cx="149731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مسنة</a:t>
            </a:r>
          </a:p>
        </p:txBody>
      </p:sp>
      <p:sp>
        <p:nvSpPr>
          <p:cNvPr id="12" name="مستطيل 11"/>
          <p:cNvSpPr/>
          <p:nvPr/>
        </p:nvSpPr>
        <p:spPr>
          <a:xfrm>
            <a:off x="7338003" y="3412154"/>
            <a:ext cx="1497312"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تبيع</a:t>
            </a:r>
          </a:p>
        </p:txBody>
      </p:sp>
      <p:sp>
        <p:nvSpPr>
          <p:cNvPr id="16" name="مستطيل 15"/>
          <p:cNvSpPr/>
          <p:nvPr/>
        </p:nvSpPr>
        <p:spPr>
          <a:xfrm>
            <a:off x="7338003" y="4070824"/>
            <a:ext cx="1497311"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مسنة</a:t>
            </a:r>
          </a:p>
        </p:txBody>
      </p:sp>
      <p:cxnSp>
        <p:nvCxnSpPr>
          <p:cNvPr id="17" name="رابط كسهم مستقيم 16"/>
          <p:cNvCxnSpPr/>
          <p:nvPr/>
        </p:nvCxnSpPr>
        <p:spPr>
          <a:xfrm flipH="1">
            <a:off x="6759362" y="3689153"/>
            <a:ext cx="360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قوس متوسط أيمن 17"/>
          <p:cNvSpPr/>
          <p:nvPr/>
        </p:nvSpPr>
        <p:spPr>
          <a:xfrm rot="10800000">
            <a:off x="7119363" y="3323320"/>
            <a:ext cx="437278" cy="1342420"/>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solidFill>
                <a:prstClr val="black"/>
              </a:solidFill>
            </a:endParaRPr>
          </a:p>
        </p:txBody>
      </p:sp>
      <p:cxnSp>
        <p:nvCxnSpPr>
          <p:cNvPr id="21" name="رابط كسهم مستقيم 20"/>
          <p:cNvCxnSpPr/>
          <p:nvPr/>
        </p:nvCxnSpPr>
        <p:spPr>
          <a:xfrm flipH="1" flipV="1">
            <a:off x="7142346" y="1706605"/>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flipH="1" flipV="1">
            <a:off x="8789036" y="1741003"/>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flipH="1" flipV="1">
            <a:off x="8789036" y="2988998"/>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5" name="رابط كسهم مستقيم 24"/>
          <p:cNvCxnSpPr/>
          <p:nvPr/>
        </p:nvCxnSpPr>
        <p:spPr>
          <a:xfrm flipH="1" flipV="1">
            <a:off x="7139906" y="2988998"/>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6" name="رابط كسهم مستقيم 25"/>
          <p:cNvCxnSpPr/>
          <p:nvPr/>
        </p:nvCxnSpPr>
        <p:spPr>
          <a:xfrm flipH="1" flipV="1">
            <a:off x="8789036" y="3658477"/>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7" name="رابط كسهم مستقيم 26"/>
          <p:cNvCxnSpPr/>
          <p:nvPr/>
        </p:nvCxnSpPr>
        <p:spPr>
          <a:xfrm flipH="1" flipV="1">
            <a:off x="8789036" y="4320195"/>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4" name="صورة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85" y="2932306"/>
            <a:ext cx="1973571" cy="1446281"/>
          </a:xfrm>
          <a:prstGeom prst="rect">
            <a:avLst/>
          </a:prstGeom>
        </p:spPr>
      </p:pic>
      <p:sp>
        <p:nvSpPr>
          <p:cNvPr id="31"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651050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963902" y="5347253"/>
            <a:ext cx="2194832" cy="584775"/>
          </a:xfrm>
          <a:prstGeom prst="rect">
            <a:avLst/>
          </a:prstGeom>
        </p:spPr>
        <p:txBody>
          <a:bodyPr wrap="none">
            <a:spAutoFit/>
          </a:bodyPr>
          <a:lstStyle/>
          <a:p>
            <a:r>
              <a:rPr lang="ar-SA" sz="3200" dirty="0" smtClean="0">
                <a:solidFill>
                  <a:schemeClr val="bg2">
                    <a:lumMod val="25000"/>
                  </a:schemeClr>
                </a:solidFill>
                <a:latin typeface="Microsoft Uighur" pitchFamily="2" charset="-78"/>
                <a:cs typeface="Microsoft Uighur" pitchFamily="2" charset="-78"/>
              </a:rPr>
              <a:t>-فصل في زكاة الغنم-</a:t>
            </a:r>
            <a:endParaRPr lang="ar-SA" sz="3200" dirty="0">
              <a:solidFill>
                <a:schemeClr val="bg2">
                  <a:lumMod val="25000"/>
                </a:schemeClr>
              </a:solidFill>
              <a:latin typeface="Microsoft Uighur" pitchFamily="2" charset="-78"/>
              <a:cs typeface="Microsoft Uighur" pitchFamily="2" charset="-78"/>
            </a:endParaRPr>
          </a:p>
        </p:txBody>
      </p:sp>
      <p:sp>
        <p:nvSpPr>
          <p:cNvPr id="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6398633"/>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90763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751928" y="1045121"/>
            <a:ext cx="4036187" cy="1015663"/>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ويجب في أربعين من الغنم -ضأنا كانت أو معزا أهلية كانت أو وحشية- :</a:t>
            </a:r>
          </a:p>
        </p:txBody>
      </p:sp>
      <p:sp>
        <p:nvSpPr>
          <p:cNvPr id="3" name="مستطيل 2"/>
          <p:cNvSpPr/>
          <p:nvPr/>
        </p:nvSpPr>
        <p:spPr>
          <a:xfrm>
            <a:off x="5175802" y="366272"/>
            <a:ext cx="205056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الغنم]:</a:t>
            </a:r>
          </a:p>
        </p:txBody>
      </p:sp>
      <p:sp>
        <p:nvSpPr>
          <p:cNvPr id="4" name="مستطيل 3"/>
          <p:cNvSpPr/>
          <p:nvPr/>
        </p:nvSpPr>
        <p:spPr>
          <a:xfrm>
            <a:off x="2691320" y="4355948"/>
            <a:ext cx="6015113" cy="193899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ولا تؤخذ هرمة </a:t>
            </a:r>
          </a:p>
          <a:p>
            <a:r>
              <a:rPr lang="ar-SA" sz="3000" dirty="0">
                <a:solidFill>
                  <a:prstClr val="black"/>
                </a:solidFill>
                <a:latin typeface="Sakkal Majalla" panose="02000000000000000000" pitchFamily="2" charset="-78"/>
                <a:cs typeface="Sakkal Majalla" panose="02000000000000000000" pitchFamily="2" charset="-78"/>
              </a:rPr>
              <a:t>ولا معيبة لا يضحى بها إلا إن كان الكل كذلك .</a:t>
            </a:r>
          </a:p>
          <a:p>
            <a:r>
              <a:rPr lang="ar-SA" sz="3000" dirty="0">
                <a:solidFill>
                  <a:prstClr val="black"/>
                </a:solidFill>
                <a:latin typeface="Sakkal Majalla" panose="02000000000000000000" pitchFamily="2" charset="-78"/>
                <a:cs typeface="Sakkal Majalla" panose="02000000000000000000" pitchFamily="2" charset="-78"/>
              </a:rPr>
              <a:t>ولا حامل ولا الربى التي تربي ولدها، </a:t>
            </a:r>
          </a:p>
          <a:p>
            <a:r>
              <a:rPr lang="ar-SA" sz="3000" dirty="0">
                <a:solidFill>
                  <a:prstClr val="black"/>
                </a:solidFill>
                <a:latin typeface="Sakkal Majalla" panose="02000000000000000000" pitchFamily="2" charset="-78"/>
                <a:cs typeface="Sakkal Majalla" panose="02000000000000000000" pitchFamily="2" charset="-78"/>
              </a:rPr>
              <a:t>ولا طروقة الفحل ولا كريمة ولا أكولة، إلا أن يشاء ربها.</a:t>
            </a:r>
          </a:p>
        </p:txBody>
      </p:sp>
      <p:sp>
        <p:nvSpPr>
          <p:cNvPr id="5" name="مستطيل 4"/>
          <p:cNvSpPr/>
          <p:nvPr/>
        </p:nvSpPr>
        <p:spPr>
          <a:xfrm>
            <a:off x="7751928" y="2117917"/>
            <a:ext cx="403618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مائة وإحدى وعشرين:</a:t>
            </a:r>
          </a:p>
        </p:txBody>
      </p:sp>
      <p:sp>
        <p:nvSpPr>
          <p:cNvPr id="6" name="مستطيل 5"/>
          <p:cNvSpPr/>
          <p:nvPr/>
        </p:nvSpPr>
        <p:spPr>
          <a:xfrm>
            <a:off x="910394" y="1045121"/>
            <a:ext cx="528542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جذع ضأن أو ثني معز ولا شيء فيما دون الأربعين.</a:t>
            </a:r>
          </a:p>
        </p:txBody>
      </p:sp>
      <p:sp>
        <p:nvSpPr>
          <p:cNvPr id="7" name="مستطيل 6"/>
          <p:cNvSpPr/>
          <p:nvPr/>
        </p:nvSpPr>
        <p:spPr>
          <a:xfrm>
            <a:off x="5165608" y="2105950"/>
            <a:ext cx="100380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إجماعا </a:t>
            </a:r>
          </a:p>
        </p:txBody>
      </p:sp>
      <p:sp>
        <p:nvSpPr>
          <p:cNvPr id="8" name="مستطيل 7"/>
          <p:cNvSpPr/>
          <p:nvPr/>
        </p:nvSpPr>
        <p:spPr>
          <a:xfrm>
            <a:off x="7751928" y="3385529"/>
            <a:ext cx="403618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ثم تستقر الفريضة في كل مائة: </a:t>
            </a:r>
          </a:p>
        </p:txBody>
      </p:sp>
      <p:sp>
        <p:nvSpPr>
          <p:cNvPr id="10" name="مستطيل 9"/>
          <p:cNvSpPr/>
          <p:nvPr/>
        </p:nvSpPr>
        <p:spPr>
          <a:xfrm>
            <a:off x="-341194" y="3386451"/>
            <a:ext cx="6537009"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ففي خمسمائة خمس شياه، وفي ستمائة ست شياه وهكذا</a:t>
            </a:r>
          </a:p>
        </p:txBody>
      </p:sp>
      <p:sp>
        <p:nvSpPr>
          <p:cNvPr id="11" name="مستطيل 10"/>
          <p:cNvSpPr/>
          <p:nvPr/>
        </p:nvSpPr>
        <p:spPr>
          <a:xfrm>
            <a:off x="7751928" y="2751723"/>
            <a:ext cx="403618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مائتين وواحدة: </a:t>
            </a:r>
          </a:p>
        </p:txBody>
      </p:sp>
      <p:sp>
        <p:nvSpPr>
          <p:cNvPr id="12" name="مربع نص 11"/>
          <p:cNvSpPr txBox="1"/>
          <p:nvPr/>
        </p:nvSpPr>
        <p:spPr>
          <a:xfrm>
            <a:off x="8470443" y="4355026"/>
            <a:ext cx="331767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لا يؤخذ في الزكاة] :</a:t>
            </a:r>
          </a:p>
        </p:txBody>
      </p:sp>
      <p:sp>
        <p:nvSpPr>
          <p:cNvPr id="9" name="مستطيل 8"/>
          <p:cNvSpPr/>
          <p:nvPr/>
        </p:nvSpPr>
        <p:spPr>
          <a:xfrm>
            <a:off x="6220805" y="1045121"/>
            <a:ext cx="129439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شاة</a:t>
            </a:r>
          </a:p>
        </p:txBody>
      </p:sp>
      <p:sp>
        <p:nvSpPr>
          <p:cNvPr id="13" name="مستطيل 12"/>
          <p:cNvSpPr/>
          <p:nvPr/>
        </p:nvSpPr>
        <p:spPr>
          <a:xfrm>
            <a:off x="6220805" y="2120431"/>
            <a:ext cx="129439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شاتان</a:t>
            </a:r>
            <a:endParaRPr lang="ar-SA" sz="3000" dirty="0">
              <a:solidFill>
                <a:prstClr val="black"/>
              </a:solidFill>
            </a:endParaRPr>
          </a:p>
        </p:txBody>
      </p:sp>
      <p:sp>
        <p:nvSpPr>
          <p:cNvPr id="14" name="مستطيل 13"/>
          <p:cNvSpPr/>
          <p:nvPr/>
        </p:nvSpPr>
        <p:spPr>
          <a:xfrm>
            <a:off x="6220805" y="2751723"/>
            <a:ext cx="129439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ثلاث شياه</a:t>
            </a:r>
          </a:p>
        </p:txBody>
      </p:sp>
      <p:sp>
        <p:nvSpPr>
          <p:cNvPr id="15" name="مستطيل 14"/>
          <p:cNvSpPr/>
          <p:nvPr/>
        </p:nvSpPr>
        <p:spPr>
          <a:xfrm>
            <a:off x="6220805" y="3385529"/>
            <a:ext cx="129439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شاة</a:t>
            </a:r>
          </a:p>
        </p:txBody>
      </p:sp>
      <p:cxnSp>
        <p:nvCxnSpPr>
          <p:cNvPr id="18" name="رابط كسهم مستقيم 17"/>
          <p:cNvCxnSpPr/>
          <p:nvPr/>
        </p:nvCxnSpPr>
        <p:spPr>
          <a:xfrm flipH="1" flipV="1">
            <a:off x="7510938" y="1325530"/>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9" name="رابط كسهم مستقيم 18"/>
          <p:cNvCxnSpPr/>
          <p:nvPr/>
        </p:nvCxnSpPr>
        <p:spPr>
          <a:xfrm flipH="1" flipV="1">
            <a:off x="7510938" y="2377023"/>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1" name="رابط كسهم مستقيم 20"/>
          <p:cNvCxnSpPr/>
          <p:nvPr/>
        </p:nvCxnSpPr>
        <p:spPr>
          <a:xfrm flipH="1" flipV="1">
            <a:off x="6112805" y="1308788"/>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flipH="1" flipV="1">
            <a:off x="7525565" y="3029048"/>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flipH="1" flipV="1">
            <a:off x="6118013" y="2377023"/>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flipH="1" flipV="1">
            <a:off x="7510938" y="3660014"/>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5" name="رابط كسهم مستقيم 24"/>
          <p:cNvCxnSpPr/>
          <p:nvPr/>
        </p:nvCxnSpPr>
        <p:spPr>
          <a:xfrm flipH="1" flipV="1">
            <a:off x="6112805" y="3653535"/>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6" name="صورة 15"/>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84185" y="4151815"/>
            <a:ext cx="2143125" cy="2143125"/>
          </a:xfrm>
          <a:prstGeom prst="rect">
            <a:avLst/>
          </a:prstGeom>
        </p:spPr>
      </p:pic>
      <p:sp>
        <p:nvSpPr>
          <p:cNvPr id="26"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539050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624268" y="625873"/>
            <a:ext cx="4126454" cy="430887"/>
          </a:xfrm>
          <a:prstGeom prst="rect">
            <a:avLst/>
          </a:prstGeom>
          <a:noFill/>
        </p:spPr>
        <p:txBody>
          <a:bodyPr wrap="square" rtlCol="1">
            <a:spAutoFit/>
          </a:bodyPr>
          <a:lstStyle/>
          <a:p>
            <a:r>
              <a:rPr lang="ar-SA" sz="2200" dirty="0">
                <a:solidFill>
                  <a:schemeClr val="accent6">
                    <a:lumMod val="50000"/>
                  </a:schemeClr>
                </a:solidFill>
                <a:latin typeface="Sakkal Majalla" panose="02000000000000000000" pitchFamily="2" charset="-78"/>
                <a:cs typeface="PT Bold Heading" panose="00000400000000000000" pitchFamily="2" charset="-78"/>
              </a:rPr>
              <a:t>-[ما يُخرج عن المراض وصغار الغنم]:</a:t>
            </a:r>
          </a:p>
        </p:txBody>
      </p:sp>
      <p:sp>
        <p:nvSpPr>
          <p:cNvPr id="3" name="مستطيل 2"/>
          <p:cNvSpPr/>
          <p:nvPr/>
        </p:nvSpPr>
        <p:spPr>
          <a:xfrm>
            <a:off x="3002504" y="625873"/>
            <a:ext cx="4621761"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وتؤخذ مريضة من مراض </a:t>
            </a:r>
          </a:p>
          <a:p>
            <a:r>
              <a:rPr lang="ar-SA" sz="3000" dirty="0">
                <a:solidFill>
                  <a:prstClr val="black"/>
                </a:solidFill>
                <a:latin typeface="Sakkal Majalla" panose="02000000000000000000" pitchFamily="2" charset="-78"/>
                <a:cs typeface="Sakkal Majalla" panose="02000000000000000000" pitchFamily="2" charset="-78"/>
              </a:rPr>
              <a:t>وصغيرة من صغار غنم </a:t>
            </a:r>
          </a:p>
          <a:p>
            <a:r>
              <a:rPr lang="ar-SA" sz="3000" dirty="0">
                <a:solidFill>
                  <a:prstClr val="black"/>
                </a:solidFill>
                <a:latin typeface="Sakkal Majalla" panose="02000000000000000000" pitchFamily="2" charset="-78"/>
                <a:cs typeface="Sakkal Majalla" panose="02000000000000000000" pitchFamily="2" charset="-78"/>
              </a:rPr>
              <a:t>لا إبل وبقر، فلا يجزئ فصلان وعجاجيل.</a:t>
            </a:r>
          </a:p>
        </p:txBody>
      </p:sp>
      <p:sp>
        <p:nvSpPr>
          <p:cNvPr id="5" name="مستطيل 4"/>
          <p:cNvSpPr/>
          <p:nvPr/>
        </p:nvSpPr>
        <p:spPr>
          <a:xfrm>
            <a:off x="2411382" y="4952942"/>
            <a:ext cx="545854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أخذت الفريضة من أحدهما على قدر قيمه المالين.</a:t>
            </a:r>
          </a:p>
        </p:txBody>
      </p:sp>
      <p:sp>
        <p:nvSpPr>
          <p:cNvPr id="6" name="مستطيل 5"/>
          <p:cNvSpPr/>
          <p:nvPr/>
        </p:nvSpPr>
        <p:spPr>
          <a:xfrm>
            <a:off x="8229928" y="4338223"/>
            <a:ext cx="3479900" cy="1908215"/>
          </a:xfrm>
          <a:prstGeom prst="rect">
            <a:avLst/>
          </a:prstGeom>
        </p:spPr>
        <p:txBody>
          <a:bodyPr wrap="square">
            <a:spAutoFit/>
          </a:bodyPr>
          <a:lstStyle/>
          <a:p>
            <a:pPr>
              <a:spcAft>
                <a:spcPts val="12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-وإن كان النصاب نوعين : </a:t>
            </a:r>
          </a:p>
          <a:p>
            <a:pPr>
              <a:spcAft>
                <a:spcPts val="12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                      -كبخاتي وعراب </a:t>
            </a:r>
          </a:p>
          <a:p>
            <a:pPr>
              <a:spcAft>
                <a:spcPts val="12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                      -وبقــر وجواميس </a:t>
            </a:r>
          </a:p>
          <a:p>
            <a:pPr>
              <a:spcAft>
                <a:spcPts val="12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                      -وضــــأن ومعز</a:t>
            </a:r>
          </a:p>
        </p:txBody>
      </p:sp>
      <p:sp>
        <p:nvSpPr>
          <p:cNvPr id="7" name="مستطيل 6"/>
          <p:cNvSpPr/>
          <p:nvPr/>
        </p:nvSpPr>
        <p:spPr>
          <a:xfrm>
            <a:off x="8270822" y="2554978"/>
            <a:ext cx="3479900" cy="1261884"/>
          </a:xfrm>
          <a:prstGeom prst="rect">
            <a:avLst/>
          </a:prstGeom>
        </p:spPr>
        <p:txBody>
          <a:bodyPr wrap="square">
            <a:spAutoFit/>
          </a:bodyPr>
          <a:lstStyle/>
          <a:p>
            <a:pPr>
              <a:spcAft>
                <a:spcPts val="6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-وإن اجتمع :-صغــــار وكبـــار </a:t>
            </a:r>
          </a:p>
          <a:p>
            <a:pPr>
              <a:spcAft>
                <a:spcPts val="6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                    -وصحاح ومعيبات </a:t>
            </a:r>
          </a:p>
          <a:p>
            <a:pPr>
              <a:spcAft>
                <a:spcPts val="600"/>
              </a:spcAft>
            </a:pPr>
            <a:r>
              <a:rPr lang="ar-SA" sz="2200" dirty="0">
                <a:solidFill>
                  <a:schemeClr val="accent6">
                    <a:lumMod val="50000"/>
                  </a:schemeClr>
                </a:solidFill>
                <a:latin typeface="Sakkal Majalla" panose="02000000000000000000" pitchFamily="2" charset="-78"/>
                <a:cs typeface="PT Bold Heading" panose="00000400000000000000" pitchFamily="2" charset="-78"/>
              </a:rPr>
              <a:t>                    -وذكـــــــور وإناث </a:t>
            </a:r>
          </a:p>
        </p:txBody>
      </p:sp>
      <p:sp>
        <p:nvSpPr>
          <p:cNvPr id="8" name="مستطيل 7"/>
          <p:cNvSpPr/>
          <p:nvPr/>
        </p:nvSpPr>
        <p:spPr>
          <a:xfrm>
            <a:off x="2717554" y="2611224"/>
            <a:ext cx="515237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أخذت أنثى صحيحة كبيرة على قدر قيمة المالين.</a:t>
            </a:r>
          </a:p>
        </p:txBody>
      </p:sp>
      <p:cxnSp>
        <p:nvCxnSpPr>
          <p:cNvPr id="9" name="رابط كسهم مستقيم 8"/>
          <p:cNvCxnSpPr/>
          <p:nvPr/>
        </p:nvCxnSpPr>
        <p:spPr>
          <a:xfrm flipH="1">
            <a:off x="7869928" y="5229941"/>
            <a:ext cx="360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 name="قوس متوسط أيمن 9"/>
          <p:cNvSpPr/>
          <p:nvPr/>
        </p:nvSpPr>
        <p:spPr>
          <a:xfrm rot="10800000">
            <a:off x="8229929" y="4847017"/>
            <a:ext cx="437278" cy="1415284"/>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sz="1600">
              <a:solidFill>
                <a:schemeClr val="accent6">
                  <a:lumMod val="50000"/>
                </a:schemeClr>
              </a:solidFill>
              <a:cs typeface="PT Bold Heading" panose="00000400000000000000" pitchFamily="2" charset="-78"/>
            </a:endParaRPr>
          </a:p>
        </p:txBody>
      </p:sp>
      <p:cxnSp>
        <p:nvCxnSpPr>
          <p:cNvPr id="11" name="رابط كسهم مستقيم 10"/>
          <p:cNvCxnSpPr/>
          <p:nvPr/>
        </p:nvCxnSpPr>
        <p:spPr>
          <a:xfrm flipH="1">
            <a:off x="7869928" y="2888223"/>
            <a:ext cx="360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قوس متوسط أيمن 11"/>
          <p:cNvSpPr/>
          <p:nvPr/>
        </p:nvSpPr>
        <p:spPr>
          <a:xfrm rot="10800000">
            <a:off x="8229929" y="2505299"/>
            <a:ext cx="437278" cy="1415284"/>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sz="1600">
              <a:solidFill>
                <a:schemeClr val="accent6">
                  <a:lumMod val="50000"/>
                </a:schemeClr>
              </a:solidFill>
              <a:cs typeface="PT Bold Heading" panose="00000400000000000000" pitchFamily="2" charset="-78"/>
            </a:endParaRPr>
          </a:p>
        </p:txBody>
      </p:sp>
      <p:pic>
        <p:nvPicPr>
          <p:cNvPr id="4" name="صورة 3"/>
          <p:cNvPicPr>
            <a:picLocks noChangeAspect="1"/>
          </p:cNvPicPr>
          <p:nvPr/>
        </p:nvPicPr>
        <p:blipFill>
          <a:blip r:embed="rId3">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300250" y="1472084"/>
            <a:ext cx="1942816" cy="1845675"/>
          </a:xfrm>
          <a:prstGeom prst="rect">
            <a:avLst/>
          </a:prstGeom>
        </p:spPr>
      </p:pic>
      <p:pic>
        <p:nvPicPr>
          <p:cNvPr id="13" name="صورة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50" y="2671921"/>
            <a:ext cx="1942816" cy="1280708"/>
          </a:xfrm>
          <a:prstGeom prst="rect">
            <a:avLst/>
          </a:prstGeom>
        </p:spPr>
      </p:pic>
      <p:pic>
        <p:nvPicPr>
          <p:cNvPr id="14" name="صورة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50" y="3662974"/>
            <a:ext cx="1942816" cy="1320669"/>
          </a:xfrm>
          <a:prstGeom prst="rect">
            <a:avLst/>
          </a:prstGeom>
        </p:spPr>
      </p:pic>
      <p:pic>
        <p:nvPicPr>
          <p:cNvPr id="15" name="صورة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251" y="4704038"/>
            <a:ext cx="1942816" cy="1205443"/>
          </a:xfrm>
          <a:prstGeom prst="rect">
            <a:avLst/>
          </a:prstGeom>
        </p:spPr>
      </p:pic>
      <p:sp>
        <p:nvSpPr>
          <p:cNvPr id="16" name="مستطيل 1">
            <a:hlinkClick r:id="rId7"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65172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5567419" y="829648"/>
            <a:ext cx="2387192" cy="523220"/>
          </a:xfrm>
          <a:prstGeom prst="rect">
            <a:avLst/>
          </a:prstGeom>
          <a:solidFill>
            <a:schemeClr val="bg1">
              <a:alpha val="65098"/>
            </a:schemeClr>
          </a:solidFill>
        </p:spPr>
        <p:txBody>
          <a:bodyPr wrap="none">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-[تعريف الزكاة]:</a:t>
            </a:r>
          </a:p>
        </p:txBody>
      </p:sp>
      <p:sp>
        <p:nvSpPr>
          <p:cNvPr id="3" name="مربع نص 2"/>
          <p:cNvSpPr txBox="1"/>
          <p:nvPr/>
        </p:nvSpPr>
        <p:spPr>
          <a:xfrm>
            <a:off x="9539785" y="1722804"/>
            <a:ext cx="1542197" cy="553998"/>
          </a:xfrm>
          <a:prstGeom prst="rect">
            <a:avLst/>
          </a:prstGeom>
          <a:solidFill>
            <a:srgbClr val="9AB9E7">
              <a:alpha val="69804"/>
            </a:srgbClr>
          </a:solid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لغة :</a:t>
            </a:r>
          </a:p>
        </p:txBody>
      </p:sp>
      <p:sp>
        <p:nvSpPr>
          <p:cNvPr id="4" name="مربع نص 3"/>
          <p:cNvSpPr txBox="1"/>
          <p:nvPr/>
        </p:nvSpPr>
        <p:spPr>
          <a:xfrm>
            <a:off x="9539785" y="3325617"/>
            <a:ext cx="1542197" cy="553998"/>
          </a:xfrm>
          <a:prstGeom prst="rect">
            <a:avLst/>
          </a:prstGeom>
          <a:solidFill>
            <a:srgbClr val="9AB9E7">
              <a:alpha val="69804"/>
            </a:srgbClr>
          </a:solidFill>
        </p:spPr>
        <p:txBody>
          <a:bodyPr wrap="square" rtlCol="1">
            <a:spAutoFit/>
          </a:bodyPr>
          <a:lstStyle/>
          <a:p>
            <a:pPr algn="ctr"/>
            <a:r>
              <a:rPr lang="ar-SA" sz="3000" dirty="0">
                <a:latin typeface="Sakkal Majalla" panose="02000000000000000000" pitchFamily="2" charset="-78"/>
                <a:cs typeface="Sakkal Majalla" panose="02000000000000000000" pitchFamily="2" charset="-78"/>
              </a:rPr>
              <a:t>وفي الشرع :</a:t>
            </a:r>
          </a:p>
        </p:txBody>
      </p:sp>
      <p:sp>
        <p:nvSpPr>
          <p:cNvPr id="5" name="مستطيل 4"/>
          <p:cNvSpPr/>
          <p:nvPr/>
        </p:nvSpPr>
        <p:spPr>
          <a:xfrm>
            <a:off x="1993397" y="1722804"/>
            <a:ext cx="7546388" cy="1015663"/>
          </a:xfrm>
          <a:prstGeom prst="rect">
            <a:avLst/>
          </a:prstGeom>
          <a:solidFill>
            <a:schemeClr val="bg1">
              <a:alpha val="80000"/>
            </a:scheme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النماء والزيادة يقال: زكا الزرع: إذا نما وزاد وتطلق على المدح والتطهير والصلاح وسمي المخرج زكاة لأنه يزيد في المخرج منه </a:t>
            </a:r>
            <a:r>
              <a:rPr lang="ar-SA" sz="3000" dirty="0" err="1">
                <a:latin typeface="Sakkal Majalla" panose="02000000000000000000" pitchFamily="2" charset="-78"/>
                <a:cs typeface="Sakkal Majalla" panose="02000000000000000000" pitchFamily="2" charset="-78"/>
              </a:rPr>
              <a:t>ويقيه</a:t>
            </a:r>
            <a:r>
              <a:rPr lang="ar-SA" sz="3000" dirty="0">
                <a:latin typeface="Sakkal Majalla" panose="02000000000000000000" pitchFamily="2" charset="-78"/>
                <a:cs typeface="Sakkal Majalla" panose="02000000000000000000" pitchFamily="2" charset="-78"/>
              </a:rPr>
              <a:t> الآفات.</a:t>
            </a:r>
          </a:p>
        </p:txBody>
      </p:sp>
      <p:sp>
        <p:nvSpPr>
          <p:cNvPr id="6" name="مستطيل 5"/>
          <p:cNvSpPr/>
          <p:nvPr/>
        </p:nvSpPr>
        <p:spPr>
          <a:xfrm>
            <a:off x="1993397" y="3325617"/>
            <a:ext cx="7546388" cy="553998"/>
          </a:xfrm>
          <a:prstGeom prst="rect">
            <a:avLst/>
          </a:prstGeom>
        </p:spPr>
        <p:txBody>
          <a:bodyPr wrap="square">
            <a:spAutoFit/>
          </a:bodyPr>
          <a:lstStyle/>
          <a:p>
            <a:pPr algn="ctr"/>
            <a:r>
              <a:rPr lang="ar-SA" sz="3000" dirty="0">
                <a:latin typeface="Sakkal Majalla" panose="02000000000000000000" pitchFamily="2" charset="-78"/>
                <a:cs typeface="Sakkal Majalla" panose="02000000000000000000" pitchFamily="2" charset="-78"/>
              </a:rPr>
              <a:t>حق واجب في مال خاص لطائفة مخصوصة في وقت مخصوص.</a:t>
            </a:r>
          </a:p>
        </p:txBody>
      </p:sp>
      <p:sp>
        <p:nvSpPr>
          <p:cNvPr id="8" name="مستطيل 7"/>
          <p:cNvSpPr/>
          <p:nvPr/>
        </p:nvSpPr>
        <p:spPr>
          <a:xfrm>
            <a:off x="5587650" y="4055307"/>
            <a:ext cx="2513246" cy="523220"/>
          </a:xfrm>
          <a:prstGeom prst="rect">
            <a:avLst/>
          </a:prstGeom>
        </p:spPr>
        <p:txBody>
          <a:bodyPr wrap="square">
            <a:spAutoFit/>
          </a:bodyPr>
          <a:lstStyle/>
          <a:p>
            <a:pPr lvl="0" algn="ctr"/>
            <a:r>
              <a:rPr lang="ar-SA" sz="2800" dirty="0">
                <a:solidFill>
                  <a:schemeClr val="accent6">
                    <a:lumMod val="50000"/>
                  </a:schemeClr>
                </a:solidFill>
                <a:latin typeface="Sakkal Majalla" panose="02000000000000000000" pitchFamily="2" charset="-78"/>
                <a:cs typeface="PT Bold Heading" panose="00000400000000000000" pitchFamily="2" charset="-78"/>
              </a:rPr>
              <a:t> -تجب</a:t>
            </a:r>
            <a:r>
              <a:rPr lang="ar-SA" sz="2800" u="sng" dirty="0">
                <a:solidFill>
                  <a:schemeClr val="accent6">
                    <a:lumMod val="50000"/>
                  </a:schemeClr>
                </a:solidFill>
                <a:latin typeface="Sakkal Majalla" panose="02000000000000000000" pitchFamily="2" charset="-78"/>
                <a:cs typeface="PT Bold Heading" panose="00000400000000000000" pitchFamily="2" charset="-78"/>
              </a:rPr>
              <a:t> </a:t>
            </a:r>
            <a:r>
              <a:rPr lang="ar-SA" sz="2800" dirty="0">
                <a:solidFill>
                  <a:schemeClr val="accent6">
                    <a:lumMod val="50000"/>
                  </a:schemeClr>
                </a:solidFill>
                <a:latin typeface="Sakkal Majalla" panose="02000000000000000000" pitchFamily="2" charset="-78"/>
                <a:cs typeface="PT Bold Heading" panose="00000400000000000000" pitchFamily="2" charset="-78"/>
              </a:rPr>
              <a:t>الزكاة في :</a:t>
            </a:r>
          </a:p>
        </p:txBody>
      </p:sp>
      <p:sp>
        <p:nvSpPr>
          <p:cNvPr id="9" name="مستطيل 8"/>
          <p:cNvSpPr/>
          <p:nvPr/>
        </p:nvSpPr>
        <p:spPr>
          <a:xfrm>
            <a:off x="7061021" y="4968545"/>
            <a:ext cx="2339102" cy="553998"/>
          </a:xfrm>
          <a:prstGeom prst="rect">
            <a:avLst/>
          </a:prstGeom>
          <a:solidFill>
            <a:srgbClr val="FFEEB0">
              <a:alpha val="60000"/>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سائمة بهيمة الأنعام </a:t>
            </a:r>
            <a:endParaRPr lang="ar-SA" sz="3000" dirty="0"/>
          </a:p>
        </p:txBody>
      </p:sp>
      <p:sp>
        <p:nvSpPr>
          <p:cNvPr id="10" name="مستطيل 9"/>
          <p:cNvSpPr/>
          <p:nvPr/>
        </p:nvSpPr>
        <p:spPr>
          <a:xfrm>
            <a:off x="7061021" y="5600915"/>
            <a:ext cx="2339102"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والخارج من الأرض </a:t>
            </a:r>
            <a:endParaRPr lang="ar-SA" sz="3000" dirty="0"/>
          </a:p>
        </p:txBody>
      </p:sp>
      <p:sp>
        <p:nvSpPr>
          <p:cNvPr id="11" name="مستطيل 10"/>
          <p:cNvSpPr/>
          <p:nvPr/>
        </p:nvSpPr>
        <p:spPr>
          <a:xfrm>
            <a:off x="4657748" y="4964271"/>
            <a:ext cx="1859805"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والأثمان </a:t>
            </a:r>
            <a:endParaRPr lang="ar-SA" sz="3000" dirty="0"/>
          </a:p>
        </p:txBody>
      </p:sp>
      <p:sp>
        <p:nvSpPr>
          <p:cNvPr id="12" name="مستطيل 11"/>
          <p:cNvSpPr/>
          <p:nvPr/>
        </p:nvSpPr>
        <p:spPr>
          <a:xfrm>
            <a:off x="4657748" y="5592367"/>
            <a:ext cx="1859805" cy="553998"/>
          </a:xfrm>
          <a:prstGeom prst="rect">
            <a:avLst/>
          </a:prstGeom>
          <a:solidFill>
            <a:srgbClr val="FFEEB0">
              <a:alpha val="60000"/>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وعروض التجارة</a:t>
            </a:r>
            <a:endParaRPr lang="ar-SA" sz="3000" dirty="0"/>
          </a:p>
        </p:txBody>
      </p:sp>
      <p:sp>
        <p:nvSpPr>
          <p:cNvPr id="13" name="مستطيل 12"/>
          <p:cNvSpPr/>
          <p:nvPr/>
        </p:nvSpPr>
        <p:spPr>
          <a:xfrm>
            <a:off x="1408967" y="5315368"/>
            <a:ext cx="1712328" cy="553998"/>
          </a:xfrm>
          <a:prstGeom prst="rect">
            <a:avLst/>
          </a:prstGeom>
          <a:no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ويأتي تفصيلها </a:t>
            </a:r>
            <a:endParaRPr lang="ar-SA" sz="3000" dirty="0"/>
          </a:p>
        </p:txBody>
      </p:sp>
      <p:cxnSp>
        <p:nvCxnSpPr>
          <p:cNvPr id="16" name="رابط كسهم مستقيم 15"/>
          <p:cNvCxnSpPr>
            <a:endCxn id="13" idx="3"/>
          </p:cNvCxnSpPr>
          <p:nvPr/>
        </p:nvCxnSpPr>
        <p:spPr>
          <a:xfrm flipH="1">
            <a:off x="3121295" y="5592367"/>
            <a:ext cx="540000"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478" y="3903243"/>
            <a:ext cx="2513247" cy="1412125"/>
          </a:xfrm>
          <a:prstGeom prst="rect">
            <a:avLst/>
          </a:prstGeom>
        </p:spPr>
      </p:pic>
      <p:sp>
        <p:nvSpPr>
          <p:cNvPr id="15"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219309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540022" y="1014608"/>
            <a:ext cx="7600265"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والخلطة -بضم الخاء- أي الشركة تُصير المالين المختلطين كالمال الواحد:</a:t>
            </a:r>
          </a:p>
        </p:txBody>
      </p:sp>
      <p:sp>
        <p:nvSpPr>
          <p:cNvPr id="3" name="مستطيل 2"/>
          <p:cNvSpPr/>
          <p:nvPr/>
        </p:nvSpPr>
        <p:spPr>
          <a:xfrm>
            <a:off x="1868347" y="2640363"/>
            <a:ext cx="197065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خلطة أوصاف </a:t>
            </a:r>
          </a:p>
        </p:txBody>
      </p:sp>
      <p:sp>
        <p:nvSpPr>
          <p:cNvPr id="4" name="مستطيل 3"/>
          <p:cNvSpPr/>
          <p:nvPr/>
        </p:nvSpPr>
        <p:spPr>
          <a:xfrm>
            <a:off x="1462501" y="5608769"/>
            <a:ext cx="7276402" cy="861774"/>
          </a:xfrm>
          <a:prstGeom prst="rect">
            <a:avLst/>
          </a:prstGeom>
        </p:spPr>
        <p:txBody>
          <a:bodyPr wrap="square">
            <a:spAutoFit/>
          </a:bodyPr>
          <a:lstStyle/>
          <a:p>
            <a:pPr algn="just"/>
            <a:r>
              <a:rPr lang="ar-SA" sz="2500" dirty="0">
                <a:solidFill>
                  <a:prstClr val="black"/>
                </a:solidFill>
                <a:latin typeface="Sakkal Majalla" panose="02000000000000000000" pitchFamily="2" charset="-78"/>
                <a:cs typeface="Sakkal Majalla" panose="02000000000000000000" pitchFamily="2" charset="-78"/>
              </a:rPr>
              <a:t>لقوله - صَلَّى اللَّهُ عَلَيْهِ وَسَلَّمَ -: «لا يجمع بين مفترق ولا يفرق بين مجتمع خشية الصدقة وما كان من خليطين، فإنهما يتراجعان بينهما بالسوية» رواه الترمذي وغيره.</a:t>
            </a:r>
          </a:p>
        </p:txBody>
      </p:sp>
      <p:sp>
        <p:nvSpPr>
          <p:cNvPr id="5" name="مستطيل 4"/>
          <p:cNvSpPr/>
          <p:nvPr/>
        </p:nvSpPr>
        <p:spPr>
          <a:xfrm>
            <a:off x="9038033" y="2640363"/>
            <a:ext cx="197065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خلطة أعيان</a:t>
            </a:r>
          </a:p>
        </p:txBody>
      </p:sp>
      <p:sp>
        <p:nvSpPr>
          <p:cNvPr id="6" name="مستطيل 5"/>
          <p:cNvSpPr/>
          <p:nvPr/>
        </p:nvSpPr>
        <p:spPr>
          <a:xfrm>
            <a:off x="5758046" y="2187402"/>
            <a:ext cx="138531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سواء كانت:</a:t>
            </a:r>
          </a:p>
        </p:txBody>
      </p:sp>
      <p:sp>
        <p:nvSpPr>
          <p:cNvPr id="7" name="مستطيل 6"/>
          <p:cNvSpPr/>
          <p:nvPr/>
        </p:nvSpPr>
        <p:spPr>
          <a:xfrm>
            <a:off x="7076836" y="3437295"/>
            <a:ext cx="4552849" cy="538609"/>
          </a:xfrm>
          <a:prstGeom prst="rect">
            <a:avLst/>
          </a:prstGeom>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 بكونه مشاعا بأن يكون لكل نصف أو نحوه </a:t>
            </a:r>
          </a:p>
        </p:txBody>
      </p:sp>
      <p:sp>
        <p:nvSpPr>
          <p:cNvPr id="8" name="مستطيل 7"/>
          <p:cNvSpPr/>
          <p:nvPr/>
        </p:nvSpPr>
        <p:spPr>
          <a:xfrm>
            <a:off x="3244607" y="1652553"/>
            <a:ext cx="310052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-والخليطان من أهل وجوبها </a:t>
            </a:r>
          </a:p>
        </p:txBody>
      </p:sp>
      <p:sp>
        <p:nvSpPr>
          <p:cNvPr id="10" name="مستطيل 9"/>
          <p:cNvSpPr/>
          <p:nvPr/>
        </p:nvSpPr>
        <p:spPr>
          <a:xfrm>
            <a:off x="6748885" y="1633404"/>
            <a:ext cx="2834430"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-إن كانا نصابا من ماشية.</a:t>
            </a:r>
          </a:p>
        </p:txBody>
      </p:sp>
      <p:sp>
        <p:nvSpPr>
          <p:cNvPr id="11" name="مستطيل 10"/>
          <p:cNvSpPr/>
          <p:nvPr/>
        </p:nvSpPr>
        <p:spPr>
          <a:xfrm>
            <a:off x="7617024" y="4304976"/>
            <a:ext cx="4302014" cy="523220"/>
          </a:xfrm>
          <a:prstGeom prst="rect">
            <a:avLst/>
          </a:prstGeom>
          <a:solidFill>
            <a:srgbClr val="FFEEB0">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-مراح - بضم الميم - وهو المبيت والمأوى.</a:t>
            </a:r>
          </a:p>
        </p:txBody>
      </p:sp>
      <p:sp>
        <p:nvSpPr>
          <p:cNvPr id="13" name="مستطيل 12"/>
          <p:cNvSpPr/>
          <p:nvPr/>
        </p:nvSpPr>
        <p:spPr>
          <a:xfrm>
            <a:off x="1160823" y="3409981"/>
            <a:ext cx="3002746" cy="538609"/>
          </a:xfrm>
          <a:prstGeom prst="rect">
            <a:avLst/>
          </a:prstGeom>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بأن تميز ما لكل، واشتركا في :</a:t>
            </a:r>
          </a:p>
        </p:txBody>
      </p:sp>
      <p:cxnSp>
        <p:nvCxnSpPr>
          <p:cNvPr id="15" name="رابط مستقيم 14"/>
          <p:cNvCxnSpPr/>
          <p:nvPr/>
        </p:nvCxnSpPr>
        <p:spPr>
          <a:xfrm flipH="1">
            <a:off x="1565932" y="5681710"/>
            <a:ext cx="335734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8738903" y="495162"/>
            <a:ext cx="3077874"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-[الخلطة وأحكامها]:</a:t>
            </a:r>
          </a:p>
        </p:txBody>
      </p:sp>
      <p:cxnSp>
        <p:nvCxnSpPr>
          <p:cNvPr id="16" name="رابط مستقيم 15"/>
          <p:cNvCxnSpPr>
            <a:stCxn id="6" idx="1"/>
          </p:cNvCxnSpPr>
          <p:nvPr/>
        </p:nvCxnSpPr>
        <p:spPr>
          <a:xfrm flipH="1">
            <a:off x="2853676" y="2464401"/>
            <a:ext cx="290437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رابط كسهم مستقيم 16"/>
          <p:cNvCxnSpPr>
            <a:endCxn id="5" idx="0"/>
          </p:cNvCxnSpPr>
          <p:nvPr/>
        </p:nvCxnSpPr>
        <p:spPr>
          <a:xfrm>
            <a:off x="10023362" y="2464401"/>
            <a:ext cx="0" cy="1759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رابط كسهم مستقيم 17"/>
          <p:cNvCxnSpPr>
            <a:endCxn id="3" idx="0"/>
          </p:cNvCxnSpPr>
          <p:nvPr/>
        </p:nvCxnSpPr>
        <p:spPr>
          <a:xfrm>
            <a:off x="2853675" y="2467671"/>
            <a:ext cx="1" cy="1726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رابط مستقيم 18"/>
          <p:cNvCxnSpPr>
            <a:endCxn id="6" idx="3"/>
          </p:cNvCxnSpPr>
          <p:nvPr/>
        </p:nvCxnSpPr>
        <p:spPr>
          <a:xfrm flipH="1">
            <a:off x="7143362" y="2464401"/>
            <a:ext cx="2880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4" name="رابط كسهم مستقيم 43"/>
          <p:cNvCxnSpPr/>
          <p:nvPr/>
        </p:nvCxnSpPr>
        <p:spPr>
          <a:xfrm>
            <a:off x="10031540" y="3194361"/>
            <a:ext cx="0" cy="21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5" name="رابط كسهم مستقيم 44"/>
          <p:cNvCxnSpPr/>
          <p:nvPr/>
        </p:nvCxnSpPr>
        <p:spPr>
          <a:xfrm>
            <a:off x="2883680" y="3194361"/>
            <a:ext cx="0" cy="21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6" name="مستطيل 45"/>
          <p:cNvSpPr/>
          <p:nvPr/>
        </p:nvSpPr>
        <p:spPr>
          <a:xfrm>
            <a:off x="175276" y="4315297"/>
            <a:ext cx="3809241" cy="523220"/>
          </a:xfrm>
          <a:prstGeom prst="rect">
            <a:avLst/>
          </a:prstGeom>
          <a:solidFill>
            <a:srgbClr val="FFEEB0">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-ومرعى وهو موضع الرعي، ووقته.</a:t>
            </a:r>
            <a:endParaRPr lang="ar-SA" sz="2800" dirty="0">
              <a:solidFill>
                <a:prstClr val="black"/>
              </a:solidFill>
            </a:endParaRPr>
          </a:p>
        </p:txBody>
      </p:sp>
      <p:sp>
        <p:nvSpPr>
          <p:cNvPr id="47" name="مستطيل 46"/>
          <p:cNvSpPr/>
          <p:nvPr/>
        </p:nvSpPr>
        <p:spPr>
          <a:xfrm>
            <a:off x="1145653" y="5082222"/>
            <a:ext cx="4436282" cy="523220"/>
          </a:xfrm>
          <a:prstGeom prst="rect">
            <a:avLst/>
          </a:prstGeom>
          <a:solidFill>
            <a:srgbClr val="FFEEB0">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-وفحل بأن لا يختص بطرق أحد المالين.</a:t>
            </a:r>
            <a:endParaRPr lang="ar-SA" sz="2800" dirty="0">
              <a:solidFill>
                <a:prstClr val="black"/>
              </a:solidFill>
            </a:endParaRPr>
          </a:p>
        </p:txBody>
      </p:sp>
      <p:sp>
        <p:nvSpPr>
          <p:cNvPr id="48" name="مستطيل 47"/>
          <p:cNvSpPr/>
          <p:nvPr/>
        </p:nvSpPr>
        <p:spPr>
          <a:xfrm>
            <a:off x="4420426" y="4304976"/>
            <a:ext cx="2956257" cy="523220"/>
          </a:xfrm>
          <a:prstGeom prst="rect">
            <a:avLst/>
          </a:prstGeom>
          <a:solidFill>
            <a:srgbClr val="FFEEB0">
              <a:alpha val="50196"/>
            </a:srgbClr>
          </a:solidFill>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 -ومحلب وهو موضع </a:t>
            </a:r>
            <a:r>
              <a:rPr lang="ar-SA" sz="2800" dirty="0" err="1">
                <a:solidFill>
                  <a:prstClr val="black"/>
                </a:solidFill>
                <a:latin typeface="Sakkal Majalla" panose="02000000000000000000" pitchFamily="2" charset="-78"/>
                <a:cs typeface="Sakkal Majalla" panose="02000000000000000000" pitchFamily="2" charset="-78"/>
              </a:rPr>
              <a:t>الحلب</a:t>
            </a:r>
            <a:r>
              <a:rPr lang="ar-SA" sz="2800" dirty="0">
                <a:solidFill>
                  <a:prstClr val="black"/>
                </a:solidFill>
                <a:latin typeface="Sakkal Majalla" panose="02000000000000000000" pitchFamily="2" charset="-78"/>
                <a:cs typeface="Sakkal Majalla" panose="02000000000000000000" pitchFamily="2" charset="-78"/>
              </a:rPr>
              <a:t>.</a:t>
            </a:r>
            <a:endParaRPr lang="ar-SA" sz="2800" dirty="0">
              <a:solidFill>
                <a:prstClr val="black"/>
              </a:solidFill>
            </a:endParaRPr>
          </a:p>
        </p:txBody>
      </p:sp>
      <p:sp>
        <p:nvSpPr>
          <p:cNvPr id="49" name="مستطيل 48"/>
          <p:cNvSpPr/>
          <p:nvPr/>
        </p:nvSpPr>
        <p:spPr>
          <a:xfrm>
            <a:off x="5758442" y="5078895"/>
            <a:ext cx="4815318" cy="523220"/>
          </a:xfrm>
          <a:prstGeom prst="rect">
            <a:avLst/>
          </a:prstGeom>
          <a:solidFill>
            <a:srgbClr val="FFEEB0">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 -ومسرح وهو ما تجتمع فيه لتذهب للمرعى. </a:t>
            </a:r>
            <a:endParaRPr lang="ar-SA" sz="2800" dirty="0">
              <a:solidFill>
                <a:prstClr val="black"/>
              </a:solidFill>
            </a:endParaRPr>
          </a:p>
        </p:txBody>
      </p:sp>
      <p:cxnSp>
        <p:nvCxnSpPr>
          <p:cNvPr id="50" name="رابط كسهم مستقيم 49"/>
          <p:cNvCxnSpPr/>
          <p:nvPr/>
        </p:nvCxnSpPr>
        <p:spPr>
          <a:xfrm>
            <a:off x="2853675" y="3847297"/>
            <a:ext cx="0" cy="468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2" name="رابط كسهم مستقيم 51"/>
          <p:cNvCxnSpPr/>
          <p:nvPr/>
        </p:nvCxnSpPr>
        <p:spPr>
          <a:xfrm>
            <a:off x="10031540" y="4052975"/>
            <a:ext cx="0" cy="25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3" name="رابط كسهم مستقيم 52"/>
          <p:cNvCxnSpPr/>
          <p:nvPr/>
        </p:nvCxnSpPr>
        <p:spPr>
          <a:xfrm>
            <a:off x="5800770" y="4063297"/>
            <a:ext cx="0" cy="25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4" name="رابط مستقيم 53"/>
          <p:cNvCxnSpPr/>
          <p:nvPr/>
        </p:nvCxnSpPr>
        <p:spPr>
          <a:xfrm flipH="1" flipV="1">
            <a:off x="2853675" y="4035403"/>
            <a:ext cx="7177865" cy="17572"/>
          </a:xfrm>
          <a:prstGeom prst="line">
            <a:avLst/>
          </a:prstGeom>
        </p:spPr>
        <p:style>
          <a:lnRef idx="3">
            <a:schemeClr val="accent5"/>
          </a:lnRef>
          <a:fillRef idx="0">
            <a:schemeClr val="accent5"/>
          </a:fillRef>
          <a:effectRef idx="2">
            <a:schemeClr val="accent5"/>
          </a:effectRef>
          <a:fontRef idx="minor">
            <a:schemeClr val="tx1"/>
          </a:fontRef>
        </p:style>
      </p:cxnSp>
      <p:cxnSp>
        <p:nvCxnSpPr>
          <p:cNvPr id="59" name="رابط كسهم مستقيم 58"/>
          <p:cNvCxnSpPr/>
          <p:nvPr/>
        </p:nvCxnSpPr>
        <p:spPr>
          <a:xfrm>
            <a:off x="7451679" y="4052975"/>
            <a:ext cx="0" cy="10079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0" name="رابط كسهم مستقيم 59"/>
          <p:cNvCxnSpPr/>
          <p:nvPr/>
        </p:nvCxnSpPr>
        <p:spPr>
          <a:xfrm>
            <a:off x="4126909" y="4021376"/>
            <a:ext cx="0" cy="105751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0"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06664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مخطط انسيابي: معالجة متعاقبة 11">
            <a:extLst>
              <a:ext uri="{FF2B5EF4-FFF2-40B4-BE49-F238E27FC236}">
                <a16:creationId xmlns:a16="http://schemas.microsoft.com/office/drawing/2014/main" xmlns="" id="{829AC7D4-D10E-4B6B-BD97-706DE74DA112}"/>
              </a:ext>
            </a:extLst>
          </p:cNvPr>
          <p:cNvSpPr/>
          <p:nvPr/>
        </p:nvSpPr>
        <p:spPr>
          <a:xfrm>
            <a:off x="1014457" y="3905443"/>
            <a:ext cx="9712921" cy="1956941"/>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3" name="صورة 12">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170494" y="4040178"/>
            <a:ext cx="443865" cy="468630"/>
          </a:xfrm>
          <a:prstGeom prst="rect">
            <a:avLst/>
          </a:prstGeom>
        </p:spPr>
      </p:pic>
      <p:sp>
        <p:nvSpPr>
          <p:cNvPr id="3" name="مستطيل 2"/>
          <p:cNvSpPr/>
          <p:nvPr/>
        </p:nvSpPr>
        <p:spPr>
          <a:xfrm>
            <a:off x="912932" y="3984639"/>
            <a:ext cx="9283247" cy="193899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أثر لخلطة من ليس من أهل الزكاة ولا فيما دون نصاب ولا لخلطة مغصوب.</a:t>
            </a:r>
          </a:p>
          <a:p>
            <a:r>
              <a:rPr lang="ar-SA" sz="3000" dirty="0">
                <a:solidFill>
                  <a:prstClr val="black"/>
                </a:solidFill>
                <a:latin typeface="Sakkal Majalla" panose="02000000000000000000" pitchFamily="2" charset="-78"/>
                <a:cs typeface="Sakkal Majalla" panose="02000000000000000000" pitchFamily="2" charset="-78"/>
              </a:rPr>
              <a:t>وإذا كانت سائمة الرجل متفرقة فوق مسافة قصر: فلكل محل حكمه.</a:t>
            </a:r>
          </a:p>
          <a:p>
            <a:r>
              <a:rPr lang="ar-SA" sz="3000" dirty="0">
                <a:solidFill>
                  <a:prstClr val="black"/>
                </a:solidFill>
                <a:latin typeface="Sakkal Majalla" panose="02000000000000000000" pitchFamily="2" charset="-78"/>
                <a:cs typeface="Sakkal Majalla" panose="02000000000000000000" pitchFamily="2" charset="-78"/>
              </a:rPr>
              <a:t> ولا أثر للخلطة ولا للتفريق في غير ماشية ويحرمان فرارا لما تقدم [من النهي عنه، في قوله صلى الله عليه وسلم «لا يجمع بين متفرق، ولا يفرق بين مجتمع خشية الصدقة» ].</a:t>
            </a:r>
          </a:p>
        </p:txBody>
      </p:sp>
      <p:sp>
        <p:nvSpPr>
          <p:cNvPr id="2" name="مربع نص 1"/>
          <p:cNvSpPr txBox="1"/>
          <p:nvPr/>
        </p:nvSpPr>
        <p:spPr>
          <a:xfrm>
            <a:off x="6591866" y="1510499"/>
            <a:ext cx="4926841" cy="147732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فلو كان لإنسان شاة ولآخر تسعة وثلاثون . </a:t>
            </a:r>
          </a:p>
          <a:p>
            <a:pPr algn="ctr"/>
            <a:r>
              <a:rPr lang="ar-SA" sz="3000" dirty="0">
                <a:solidFill>
                  <a:prstClr val="black"/>
                </a:solidFill>
                <a:latin typeface="Sakkal Majalla" panose="02000000000000000000" pitchFamily="2" charset="-78"/>
                <a:cs typeface="Sakkal Majalla" panose="02000000000000000000" pitchFamily="2" charset="-78"/>
              </a:rPr>
              <a:t>- أو لأربعين رجلا أربعون شاة، لكل واحد شاة، </a:t>
            </a:r>
          </a:p>
          <a:p>
            <a:pPr algn="ctr"/>
            <a:r>
              <a:rPr lang="ar-SA" sz="3000" dirty="0">
                <a:solidFill>
                  <a:prstClr val="black"/>
                </a:solidFill>
                <a:latin typeface="Sakkal Majalla" panose="02000000000000000000" pitchFamily="2" charset="-78"/>
                <a:cs typeface="Sakkal Majalla" panose="02000000000000000000" pitchFamily="2" charset="-78"/>
              </a:rPr>
              <a:t>واشتركوا حولا تاما:</a:t>
            </a:r>
          </a:p>
        </p:txBody>
      </p:sp>
      <p:sp>
        <p:nvSpPr>
          <p:cNvPr id="5" name="مستطيل 4"/>
          <p:cNvSpPr/>
          <p:nvPr/>
        </p:nvSpPr>
        <p:spPr>
          <a:xfrm>
            <a:off x="7383193" y="3160996"/>
            <a:ext cx="3344185"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فعليهم شاة على حسب ملكهم.</a:t>
            </a:r>
            <a:endParaRPr lang="ar-SA" dirty="0">
              <a:solidFill>
                <a:prstClr val="black"/>
              </a:solidFill>
            </a:endParaRPr>
          </a:p>
        </p:txBody>
      </p:sp>
      <p:sp>
        <p:nvSpPr>
          <p:cNvPr id="7" name="مستطيل 6"/>
          <p:cNvSpPr/>
          <p:nvPr/>
        </p:nvSpPr>
        <p:spPr>
          <a:xfrm>
            <a:off x="1102699" y="1510499"/>
            <a:ext cx="4919603" cy="147732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وإذا كان لثلاثة مائة وعشرون شاة لكل واحد أربعون، ولم يثبت لأحدهم حكم الانفراد </a:t>
            </a:r>
          </a:p>
          <a:p>
            <a:pPr algn="ctr"/>
            <a:r>
              <a:rPr lang="ar-SA" sz="3000" dirty="0">
                <a:solidFill>
                  <a:prstClr val="black"/>
                </a:solidFill>
                <a:latin typeface="Sakkal Majalla" panose="02000000000000000000" pitchFamily="2" charset="-78"/>
                <a:cs typeface="Sakkal Majalla" panose="02000000000000000000" pitchFamily="2" charset="-78"/>
              </a:rPr>
              <a:t>في شيء من الحول: </a:t>
            </a:r>
          </a:p>
        </p:txBody>
      </p:sp>
      <p:sp>
        <p:nvSpPr>
          <p:cNvPr id="9" name="مستطيل 8"/>
          <p:cNvSpPr/>
          <p:nvPr/>
        </p:nvSpPr>
        <p:spPr>
          <a:xfrm>
            <a:off x="2108548" y="3164060"/>
            <a:ext cx="264206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فعلى الجميع شاة أثلاثا.</a:t>
            </a:r>
          </a:p>
        </p:txBody>
      </p:sp>
      <p:sp>
        <p:nvSpPr>
          <p:cNvPr id="10" name="مستطيل 9"/>
          <p:cNvSpPr/>
          <p:nvPr/>
        </p:nvSpPr>
        <p:spPr>
          <a:xfrm>
            <a:off x="4243958" y="472396"/>
            <a:ext cx="3882794"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-[قسمة الزكاة على الخلطاء]:</a:t>
            </a:r>
          </a:p>
        </p:txBody>
      </p:sp>
      <p:cxnSp>
        <p:nvCxnSpPr>
          <p:cNvPr id="8" name="رابط كسهم مستقيم 7"/>
          <p:cNvCxnSpPr/>
          <p:nvPr/>
        </p:nvCxnSpPr>
        <p:spPr>
          <a:xfrm>
            <a:off x="3562500" y="2944996"/>
            <a:ext cx="0" cy="21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رابط كسهم مستقيم 10"/>
          <p:cNvCxnSpPr/>
          <p:nvPr/>
        </p:nvCxnSpPr>
        <p:spPr>
          <a:xfrm>
            <a:off x="9214949" y="2944996"/>
            <a:ext cx="0" cy="21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067877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641930"/>
            <a:ext cx="305706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أ. إذا كانت لدر ونسل </a:t>
            </a:r>
            <a:endParaRPr lang="ar-SA" dirty="0"/>
          </a:p>
        </p:txBody>
      </p:sp>
      <p:sp>
        <p:nvSpPr>
          <p:cNvPr id="7" name="مستطيل 6"/>
          <p:cNvSpPr/>
          <p:nvPr/>
        </p:nvSpPr>
        <p:spPr>
          <a:xfrm>
            <a:off x="4867461" y="1641930"/>
            <a:ext cx="2798640" cy="1015663"/>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إذا كانت سائمة وحال عليها الحول.</a:t>
            </a:r>
            <a:endParaRPr lang="ar-SA" dirty="0"/>
          </a:p>
        </p:txBody>
      </p:sp>
      <p:sp>
        <p:nvSpPr>
          <p:cNvPr id="8" name="مستطيل 7"/>
          <p:cNvSpPr/>
          <p:nvPr/>
        </p:nvSpPr>
        <p:spPr>
          <a:xfrm>
            <a:off x="1583105" y="1641930"/>
            <a:ext cx="298241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ج. جميع ما سبق.</a:t>
            </a:r>
            <a:endParaRPr lang="ar-SA" dirty="0"/>
          </a:p>
        </p:txBody>
      </p:sp>
      <p:sp>
        <p:nvSpPr>
          <p:cNvPr id="9" name="مستطيل 8"/>
          <p:cNvSpPr/>
          <p:nvPr/>
        </p:nvSpPr>
        <p:spPr>
          <a:xfrm>
            <a:off x="4242062" y="2711425"/>
            <a:ext cx="715479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وجبت عليه بنت لبون وعدمها أو كانت معيبة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0" name="مستطيل 9"/>
          <p:cNvSpPr/>
          <p:nvPr/>
        </p:nvSpPr>
        <p:spPr>
          <a:xfrm>
            <a:off x="6182115" y="3333231"/>
            <a:ext cx="4842992"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فله أن يعدل إلى بنت مخاض ويدفع جبرانا .</a:t>
            </a:r>
          </a:p>
        </p:txBody>
      </p:sp>
      <p:sp>
        <p:nvSpPr>
          <p:cNvPr id="11" name="مستطيل 10"/>
          <p:cNvSpPr/>
          <p:nvPr/>
        </p:nvSpPr>
        <p:spPr>
          <a:xfrm>
            <a:off x="1580375" y="3347206"/>
            <a:ext cx="2398413"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تسقط عنه الزكاة.</a:t>
            </a:r>
          </a:p>
        </p:txBody>
      </p:sp>
      <p:sp>
        <p:nvSpPr>
          <p:cNvPr id="12" name="مستطيل 11"/>
          <p:cNvSpPr/>
          <p:nvPr/>
        </p:nvSpPr>
        <p:spPr>
          <a:xfrm>
            <a:off x="4105111" y="3347206"/>
            <a:ext cx="1931940"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يُخرج القيمة.</a:t>
            </a:r>
          </a:p>
        </p:txBody>
      </p:sp>
      <p:sp>
        <p:nvSpPr>
          <p:cNvPr id="13" name="مستطيل 12"/>
          <p:cNvSpPr/>
          <p:nvPr/>
        </p:nvSpPr>
        <p:spPr>
          <a:xfrm>
            <a:off x="7421086" y="3955037"/>
            <a:ext cx="3975768"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-إذا كانت البقر دون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الثلاثين؟</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8894339" y="4561824"/>
            <a:ext cx="1435008"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فيها مسنة</a:t>
            </a:r>
            <a:endParaRPr lang="ar-SA" dirty="0"/>
          </a:p>
        </p:txBody>
      </p:sp>
      <p:sp>
        <p:nvSpPr>
          <p:cNvPr id="16" name="مستطيل 15"/>
          <p:cNvSpPr/>
          <p:nvPr/>
        </p:nvSpPr>
        <p:spPr>
          <a:xfrm>
            <a:off x="2278203" y="4561824"/>
            <a:ext cx="227337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فيها تبيع أو تبيعة</a:t>
            </a:r>
            <a:endParaRPr lang="ar-SA" dirty="0"/>
          </a:p>
        </p:txBody>
      </p:sp>
      <p:sp>
        <p:nvSpPr>
          <p:cNvPr id="17" name="مستطيل 16"/>
          <p:cNvSpPr/>
          <p:nvPr/>
        </p:nvSpPr>
        <p:spPr>
          <a:xfrm>
            <a:off x="5764204" y="4562868"/>
            <a:ext cx="1917513"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ليس فيها زكاة</a:t>
            </a:r>
            <a:endParaRPr lang="ar-SA" dirty="0"/>
          </a:p>
        </p:txBody>
      </p:sp>
      <p:sp>
        <p:nvSpPr>
          <p:cNvPr id="18" name="مستطيل 17"/>
          <p:cNvSpPr/>
          <p:nvPr/>
        </p:nvSpPr>
        <p:spPr>
          <a:xfrm>
            <a:off x="4105111" y="5170699"/>
            <a:ext cx="6541945"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-الخلطة تُصير المالين المختلطين كالمال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الواحد؟</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0" name="مستطيل 19"/>
          <p:cNvSpPr/>
          <p:nvPr/>
        </p:nvSpPr>
        <p:spPr>
          <a:xfrm>
            <a:off x="7681717" y="5777316"/>
            <a:ext cx="2943434"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إن كانا نصابا من ماشية.</a:t>
            </a:r>
            <a:endParaRPr lang="ar-SA" dirty="0">
              <a:solidFill>
                <a:prstClr val="black"/>
              </a:solidFill>
            </a:endParaRPr>
          </a:p>
        </p:txBody>
      </p:sp>
      <p:sp>
        <p:nvSpPr>
          <p:cNvPr id="21" name="مستطيل 20"/>
          <p:cNvSpPr/>
          <p:nvPr/>
        </p:nvSpPr>
        <p:spPr>
          <a:xfrm>
            <a:off x="1374195" y="5780948"/>
            <a:ext cx="2071401"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جميع ما سبق .</a:t>
            </a:r>
            <a:endParaRPr lang="ar-SA" dirty="0"/>
          </a:p>
        </p:txBody>
      </p:sp>
      <p:sp>
        <p:nvSpPr>
          <p:cNvPr id="22" name="مستطيل 21"/>
          <p:cNvSpPr/>
          <p:nvPr/>
        </p:nvSpPr>
        <p:spPr>
          <a:xfrm>
            <a:off x="3554688" y="5777316"/>
            <a:ext cx="3945312"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ب. إن كان الخليطان من أهل وجوبها</a:t>
            </a:r>
            <a:endParaRPr lang="ar-SA" dirty="0">
              <a:solidFill>
                <a:prstClr val="black"/>
              </a:solidFill>
            </a:endParaRPr>
          </a:p>
        </p:txBody>
      </p:sp>
      <p:sp>
        <p:nvSpPr>
          <p:cNvPr id="19" name="مستطيل 18"/>
          <p:cNvSpPr/>
          <p:nvPr/>
        </p:nvSpPr>
        <p:spPr>
          <a:xfrm>
            <a:off x="5415728" y="1074732"/>
            <a:ext cx="598112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-شرط بهيمة الأنعام التي تجب فيها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3"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4" name="صورة 23" descr="صورة تحتوي على رسم&#10;&#10;تم إنشاء الوصف تلقائياً">
            <a:extLst>
              <a:ext uri="{FF2B5EF4-FFF2-40B4-BE49-F238E27FC236}">
                <a16:creationId xmlns:a16="http://schemas.microsoft.com/office/drawing/2014/main" xmlns="" id="{25B6A6FC-EC11-4BB4-A309-5FD51A6F5E0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653885" y="1337515"/>
            <a:ext cx="395190" cy="455698"/>
          </a:xfrm>
          <a:prstGeom prst="rect">
            <a:avLst/>
          </a:prstGeom>
        </p:spPr>
      </p:pic>
      <p:pic>
        <p:nvPicPr>
          <p:cNvPr id="25" name="صورة 24" descr="صورة تحتوي على رسم&#10;&#10;تم إنشاء الوصف تلقائياً">
            <a:extLst>
              <a:ext uri="{FF2B5EF4-FFF2-40B4-BE49-F238E27FC236}">
                <a16:creationId xmlns:a16="http://schemas.microsoft.com/office/drawing/2014/main" xmlns="" id="{2BEBDDF1-1D5B-4847-8581-557558A1215E}"/>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6255723" y="3119357"/>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590C88B8-D03B-4C2F-9061-56D2C98BEAC1}"/>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787875" y="4275873"/>
            <a:ext cx="395190" cy="455698"/>
          </a:xfrm>
          <a:prstGeom prst="rect">
            <a:avLst/>
          </a:prstGeom>
        </p:spPr>
      </p:pic>
      <p:pic>
        <p:nvPicPr>
          <p:cNvPr id="27" name="صورة 26" descr="صورة تحتوي على رسم&#10;&#10;تم إنشاء الوصف تلقائياً">
            <a:extLst>
              <a:ext uri="{FF2B5EF4-FFF2-40B4-BE49-F238E27FC236}">
                <a16:creationId xmlns:a16="http://schemas.microsoft.com/office/drawing/2014/main" xmlns="" id="{E6343539-BC98-450C-8574-DB1B95960165}"/>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441360" y="5516615"/>
            <a:ext cx="395190" cy="455698"/>
          </a:xfrm>
          <a:prstGeom prst="rect">
            <a:avLst/>
          </a:prstGeom>
        </p:spPr>
      </p:pic>
    </p:spTree>
    <p:extLst>
      <p:ext uri="{BB962C8B-B14F-4D97-AF65-F5344CB8AC3E}">
        <p14:creationId xmlns:p14="http://schemas.microsoft.com/office/powerpoint/2010/main" val="3882464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4565518" y="1101464"/>
            <a:ext cx="6831337"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تستقر الفريضة في زكاة الغنم في كل مائة شاتين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735556"/>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74022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3733014" y="2528250"/>
            <a:ext cx="766384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يشترط مضي الحول أو أكثره في بهيمة الأنعام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5923881" y="3955037"/>
            <a:ext cx="547297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يجزئ إخراج الهرمة والمعيبة في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الزكاة؟</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2479249" y="5256346"/>
            <a:ext cx="8140511"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-الخلطة معتبرة ولو كان أحد الخلطاء ليس من أهل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6" name="صورة 15" descr="صورة تحتوي على رسم&#10;&#10;تم إنشاء الوصف تلقائياً">
            <a:extLst>
              <a:ext uri="{FF2B5EF4-FFF2-40B4-BE49-F238E27FC236}">
                <a16:creationId xmlns:a16="http://schemas.microsoft.com/office/drawing/2014/main" xmlns="" id="{B84F5CC3-137C-435E-B9F3-2B10F3E2F09E}"/>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65867" y="1443844"/>
            <a:ext cx="395190" cy="455698"/>
          </a:xfrm>
          <a:prstGeom prst="rect">
            <a:avLst/>
          </a:prstGeom>
        </p:spPr>
      </p:pic>
      <p:pic>
        <p:nvPicPr>
          <p:cNvPr id="17" name="صورة 16" descr="صورة تحتوي على رسم&#10;&#10;تم إنشاء الوصف تلقائياً">
            <a:extLst>
              <a:ext uri="{FF2B5EF4-FFF2-40B4-BE49-F238E27FC236}">
                <a16:creationId xmlns:a16="http://schemas.microsoft.com/office/drawing/2014/main" xmlns="" id="{AED227A3-C18D-4C28-9F75-CFF84135EE05}"/>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65867" y="2831470"/>
            <a:ext cx="395190" cy="455698"/>
          </a:xfrm>
          <a:prstGeom prst="rect">
            <a:avLst/>
          </a:prstGeom>
        </p:spPr>
      </p:pic>
      <p:pic>
        <p:nvPicPr>
          <p:cNvPr id="20" name="صورة 19" descr="صورة تحتوي على رسم&#10;&#10;تم إنشاء الوصف تلقائياً">
            <a:extLst>
              <a:ext uri="{FF2B5EF4-FFF2-40B4-BE49-F238E27FC236}">
                <a16:creationId xmlns:a16="http://schemas.microsoft.com/office/drawing/2014/main" xmlns="" id="{6993AB3E-B09C-422D-A5DA-683CEF1DA2F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89307" y="4362935"/>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8F652562-B018-403D-83F0-4C31C657AFA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92610" y="5587747"/>
            <a:ext cx="395190" cy="455698"/>
          </a:xfrm>
          <a:prstGeom prst="rect">
            <a:avLst/>
          </a:prstGeom>
        </p:spPr>
      </p:pic>
    </p:spTree>
    <p:extLst>
      <p:ext uri="{BB962C8B-B14F-4D97-AF65-F5344CB8AC3E}">
        <p14:creationId xmlns:p14="http://schemas.microsoft.com/office/powerpoint/2010/main" val="1431105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13B23DEF-62E5-4318-9652-D82F6CD33CBD}"/>
              </a:ext>
            </a:extLst>
          </p:cNvPr>
          <p:cNvSpPr/>
          <p:nvPr/>
        </p:nvSpPr>
        <p:spPr>
          <a:xfrm>
            <a:off x="1497429" y="5347253"/>
            <a:ext cx="2661305"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زكاة الحبوب والثمار-</a:t>
            </a:r>
          </a:p>
        </p:txBody>
      </p:sp>
      <p:sp>
        <p:nvSpPr>
          <p:cNvPr id="5" name="مستطيل 1">
            <a:hlinkClick r:id="rId3" action="ppaction://hlinksldjump"/>
            <a:extLst>
              <a:ext uri="{FF2B5EF4-FFF2-40B4-BE49-F238E27FC236}">
                <a16:creationId xmlns:a16="http://schemas.microsoft.com/office/drawing/2014/main" xmlns="" id="{1C3B014A-BBEF-4D0E-8C9F-E5E6A41065F9}"/>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335039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مستطيل 16">
            <a:hlinkClick r:id="rId3" action="ppaction://hlinksldjump"/>
            <a:extLst>
              <a:ext uri="{FF2B5EF4-FFF2-40B4-BE49-F238E27FC236}">
                <a16:creationId xmlns:a16="http://schemas.microsoft.com/office/drawing/2014/main" xmlns="" id="{66C40056-5AA2-4810-B505-A7731B1A2714}"/>
              </a:ext>
            </a:extLst>
          </p:cNvPr>
          <p:cNvSpPr/>
          <p:nvPr/>
        </p:nvSpPr>
        <p:spPr>
          <a:xfrm>
            <a:off x="8257815" y="1896198"/>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1.حكم زكاة الحبوب والثمار</a:t>
            </a:r>
            <a:endParaRPr lang="ar-SA" sz="2800" dirty="0">
              <a:solidFill>
                <a:schemeClr val="tx1"/>
              </a:solidFill>
            </a:endParaRPr>
          </a:p>
        </p:txBody>
      </p:sp>
      <p:sp>
        <p:nvSpPr>
          <p:cNvPr id="17"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4413434" y="1902686"/>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2.ما لا تجب فيه الزكاة.</a:t>
            </a:r>
          </a:p>
        </p:txBody>
      </p:sp>
      <p:sp>
        <p:nvSpPr>
          <p:cNvPr id="18"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566166" y="1907997"/>
            <a:ext cx="3570404" cy="688975"/>
          </a:xfrm>
          <a:custGeom>
            <a:avLst/>
            <a:gdLst>
              <a:gd name="connsiteX0" fmla="*/ 0 w 3570404"/>
              <a:gd name="connsiteY0" fmla="*/ 0 h 688975"/>
              <a:gd name="connsiteX1" fmla="*/ 3570404 w 3570404"/>
              <a:gd name="connsiteY1" fmla="*/ 0 h 688975"/>
              <a:gd name="connsiteX2" fmla="*/ 3570404 w 3570404"/>
              <a:gd name="connsiteY2" fmla="*/ 688975 h 688975"/>
              <a:gd name="connsiteX3" fmla="*/ 0 w 3570404"/>
              <a:gd name="connsiteY3" fmla="*/ 688975 h 688975"/>
              <a:gd name="connsiteX4" fmla="*/ 0 w 3570404"/>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404" h="688975" fill="none" extrusionOk="0">
                <a:moveTo>
                  <a:pt x="0" y="0"/>
                </a:moveTo>
                <a:cubicBezTo>
                  <a:pt x="1543585" y="92772"/>
                  <a:pt x="2140489" y="-159028"/>
                  <a:pt x="3570404" y="0"/>
                </a:cubicBezTo>
                <a:cubicBezTo>
                  <a:pt x="3573699" y="172698"/>
                  <a:pt x="3577951" y="576162"/>
                  <a:pt x="3570404" y="688975"/>
                </a:cubicBezTo>
                <a:cubicBezTo>
                  <a:pt x="2686762" y="819415"/>
                  <a:pt x="911188" y="619382"/>
                  <a:pt x="0" y="688975"/>
                </a:cubicBezTo>
                <a:cubicBezTo>
                  <a:pt x="16258" y="414334"/>
                  <a:pt x="-14962" y="209661"/>
                  <a:pt x="0" y="0"/>
                </a:cubicBezTo>
                <a:close/>
              </a:path>
              <a:path w="3570404" h="688975" stroke="0" extrusionOk="0">
                <a:moveTo>
                  <a:pt x="0" y="0"/>
                </a:moveTo>
                <a:cubicBezTo>
                  <a:pt x="912550" y="-38391"/>
                  <a:pt x="2874412" y="-2710"/>
                  <a:pt x="3570404" y="0"/>
                </a:cubicBezTo>
                <a:cubicBezTo>
                  <a:pt x="3548360" y="198237"/>
                  <a:pt x="3544276" y="451527"/>
                  <a:pt x="3570404" y="688975"/>
                </a:cubicBezTo>
                <a:cubicBezTo>
                  <a:pt x="1858053" y="643502"/>
                  <a:pt x="17786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3-ما يعتبر لوجوب الزكاة .</a:t>
            </a:r>
          </a:p>
        </p:txBody>
      </p:sp>
      <p:sp>
        <p:nvSpPr>
          <p:cNvPr id="19"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8251062" y="2919521"/>
            <a:ext cx="3562395" cy="688975"/>
          </a:xfrm>
          <a:custGeom>
            <a:avLst/>
            <a:gdLst>
              <a:gd name="connsiteX0" fmla="*/ 0 w 3562395"/>
              <a:gd name="connsiteY0" fmla="*/ 0 h 688975"/>
              <a:gd name="connsiteX1" fmla="*/ 3562395 w 3562395"/>
              <a:gd name="connsiteY1" fmla="*/ 0 h 688975"/>
              <a:gd name="connsiteX2" fmla="*/ 3562395 w 3562395"/>
              <a:gd name="connsiteY2" fmla="*/ 688975 h 688975"/>
              <a:gd name="connsiteX3" fmla="*/ 0 w 3562395"/>
              <a:gd name="connsiteY3" fmla="*/ 688975 h 688975"/>
              <a:gd name="connsiteX4" fmla="*/ 0 w 3562395"/>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95" h="688975" fill="none" extrusionOk="0">
                <a:moveTo>
                  <a:pt x="0" y="0"/>
                </a:moveTo>
                <a:cubicBezTo>
                  <a:pt x="563126" y="92772"/>
                  <a:pt x="3059765" y="-159028"/>
                  <a:pt x="3562395" y="0"/>
                </a:cubicBezTo>
                <a:cubicBezTo>
                  <a:pt x="3565690" y="172698"/>
                  <a:pt x="3569942" y="576162"/>
                  <a:pt x="3562395" y="688975"/>
                </a:cubicBezTo>
                <a:cubicBezTo>
                  <a:pt x="1945919" y="819415"/>
                  <a:pt x="1163461" y="619382"/>
                  <a:pt x="0" y="688975"/>
                </a:cubicBezTo>
                <a:cubicBezTo>
                  <a:pt x="16258" y="414334"/>
                  <a:pt x="-14962" y="209661"/>
                  <a:pt x="0" y="0"/>
                </a:cubicBezTo>
                <a:close/>
              </a:path>
              <a:path w="3562395" h="688975" stroke="0" extrusionOk="0">
                <a:moveTo>
                  <a:pt x="0" y="0"/>
                </a:moveTo>
                <a:cubicBezTo>
                  <a:pt x="1353846" y="-38391"/>
                  <a:pt x="2919116" y="-2710"/>
                  <a:pt x="3562395" y="0"/>
                </a:cubicBezTo>
                <a:cubicBezTo>
                  <a:pt x="3540351" y="198237"/>
                  <a:pt x="3536267" y="451527"/>
                  <a:pt x="3562395" y="688975"/>
                </a:cubicBezTo>
                <a:cubicBezTo>
                  <a:pt x="2606252" y="643502"/>
                  <a:pt x="646319"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4.ما يُضمّ في تكميل النصاب</a:t>
            </a:r>
          </a:p>
        </p:txBody>
      </p:sp>
      <p:sp>
        <p:nvSpPr>
          <p:cNvPr id="20"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4406681" y="2916744"/>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5.ويعتبر لوجوب الزكاة .</a:t>
            </a:r>
          </a:p>
        </p:txBody>
      </p:sp>
      <p:sp>
        <p:nvSpPr>
          <p:cNvPr id="21"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559414" y="2916743"/>
            <a:ext cx="3570404" cy="688975"/>
          </a:xfrm>
          <a:custGeom>
            <a:avLst/>
            <a:gdLst>
              <a:gd name="connsiteX0" fmla="*/ 0 w 3570404"/>
              <a:gd name="connsiteY0" fmla="*/ 0 h 688975"/>
              <a:gd name="connsiteX1" fmla="*/ 3570404 w 3570404"/>
              <a:gd name="connsiteY1" fmla="*/ 0 h 688975"/>
              <a:gd name="connsiteX2" fmla="*/ 3570404 w 3570404"/>
              <a:gd name="connsiteY2" fmla="*/ 688975 h 688975"/>
              <a:gd name="connsiteX3" fmla="*/ 0 w 3570404"/>
              <a:gd name="connsiteY3" fmla="*/ 688975 h 688975"/>
              <a:gd name="connsiteX4" fmla="*/ 0 w 3570404"/>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404" h="688975" fill="none" extrusionOk="0">
                <a:moveTo>
                  <a:pt x="0" y="0"/>
                </a:moveTo>
                <a:cubicBezTo>
                  <a:pt x="1543585" y="92772"/>
                  <a:pt x="2140489" y="-159028"/>
                  <a:pt x="3570404" y="0"/>
                </a:cubicBezTo>
                <a:cubicBezTo>
                  <a:pt x="3573699" y="172698"/>
                  <a:pt x="3577951" y="576162"/>
                  <a:pt x="3570404" y="688975"/>
                </a:cubicBezTo>
                <a:cubicBezTo>
                  <a:pt x="2686762" y="819415"/>
                  <a:pt x="911188" y="619382"/>
                  <a:pt x="0" y="688975"/>
                </a:cubicBezTo>
                <a:cubicBezTo>
                  <a:pt x="16258" y="414334"/>
                  <a:pt x="-14962" y="209661"/>
                  <a:pt x="0" y="0"/>
                </a:cubicBezTo>
                <a:close/>
              </a:path>
              <a:path w="3570404" h="688975" stroke="0" extrusionOk="0">
                <a:moveTo>
                  <a:pt x="0" y="0"/>
                </a:moveTo>
                <a:cubicBezTo>
                  <a:pt x="912550" y="-38391"/>
                  <a:pt x="2874412" y="-2710"/>
                  <a:pt x="3570404" y="0"/>
                </a:cubicBezTo>
                <a:cubicBezTo>
                  <a:pt x="3548360" y="198237"/>
                  <a:pt x="3544276" y="451527"/>
                  <a:pt x="3570404" y="688975"/>
                </a:cubicBezTo>
                <a:cubicBezTo>
                  <a:pt x="1858053" y="643502"/>
                  <a:pt x="17786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6.ما لا تجب فيه الزكاة.</a:t>
            </a:r>
          </a:p>
        </p:txBody>
      </p:sp>
      <p:sp>
        <p:nvSpPr>
          <p:cNvPr id="22"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559414" y="4017576"/>
            <a:ext cx="3570404" cy="688975"/>
          </a:xfrm>
          <a:custGeom>
            <a:avLst/>
            <a:gdLst>
              <a:gd name="connsiteX0" fmla="*/ 0 w 3570404"/>
              <a:gd name="connsiteY0" fmla="*/ 0 h 688975"/>
              <a:gd name="connsiteX1" fmla="*/ 3570404 w 3570404"/>
              <a:gd name="connsiteY1" fmla="*/ 0 h 688975"/>
              <a:gd name="connsiteX2" fmla="*/ 3570404 w 3570404"/>
              <a:gd name="connsiteY2" fmla="*/ 688975 h 688975"/>
              <a:gd name="connsiteX3" fmla="*/ 0 w 3570404"/>
              <a:gd name="connsiteY3" fmla="*/ 688975 h 688975"/>
              <a:gd name="connsiteX4" fmla="*/ 0 w 3570404"/>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404" h="688975" fill="none" extrusionOk="0">
                <a:moveTo>
                  <a:pt x="0" y="0"/>
                </a:moveTo>
                <a:cubicBezTo>
                  <a:pt x="1543585" y="92772"/>
                  <a:pt x="2140489" y="-159028"/>
                  <a:pt x="3570404" y="0"/>
                </a:cubicBezTo>
                <a:cubicBezTo>
                  <a:pt x="3573699" y="172698"/>
                  <a:pt x="3577951" y="576162"/>
                  <a:pt x="3570404" y="688975"/>
                </a:cubicBezTo>
                <a:cubicBezTo>
                  <a:pt x="2686762" y="819415"/>
                  <a:pt x="911188" y="619382"/>
                  <a:pt x="0" y="688975"/>
                </a:cubicBezTo>
                <a:cubicBezTo>
                  <a:pt x="16258" y="414334"/>
                  <a:pt x="-14962" y="209661"/>
                  <a:pt x="0" y="0"/>
                </a:cubicBezTo>
                <a:close/>
              </a:path>
              <a:path w="3570404" h="688975" stroke="0" extrusionOk="0">
                <a:moveTo>
                  <a:pt x="0" y="0"/>
                </a:moveTo>
                <a:cubicBezTo>
                  <a:pt x="912550" y="-38391"/>
                  <a:pt x="2874412" y="-2710"/>
                  <a:pt x="3570404" y="0"/>
                </a:cubicBezTo>
                <a:cubicBezTo>
                  <a:pt x="3548360" y="198237"/>
                  <a:pt x="3544276" y="451527"/>
                  <a:pt x="3570404" y="688975"/>
                </a:cubicBezTo>
                <a:cubicBezTo>
                  <a:pt x="1858053" y="643502"/>
                  <a:pt x="17786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9.متى تجب الزكاة مقدار العشر ، ومتى لا تجب.</a:t>
            </a:r>
            <a:endParaRPr lang="ar-SA" sz="2800" dirty="0">
              <a:solidFill>
                <a:schemeClr val="tx1"/>
              </a:solidFill>
            </a:endParaRPr>
          </a:p>
        </p:txBody>
      </p:sp>
      <p:sp>
        <p:nvSpPr>
          <p:cNvPr id="23"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406681" y="4017577"/>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8.إذا اشتد الحب وبدا صلاح الثمر.</a:t>
            </a:r>
          </a:p>
        </p:txBody>
      </p:sp>
      <p:sp>
        <p:nvSpPr>
          <p:cNvPr id="24"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8251062" y="4017577"/>
            <a:ext cx="3562395" cy="688975"/>
          </a:xfrm>
          <a:custGeom>
            <a:avLst/>
            <a:gdLst>
              <a:gd name="connsiteX0" fmla="*/ 0 w 3562395"/>
              <a:gd name="connsiteY0" fmla="*/ 0 h 688975"/>
              <a:gd name="connsiteX1" fmla="*/ 3562395 w 3562395"/>
              <a:gd name="connsiteY1" fmla="*/ 0 h 688975"/>
              <a:gd name="connsiteX2" fmla="*/ 3562395 w 3562395"/>
              <a:gd name="connsiteY2" fmla="*/ 688975 h 688975"/>
              <a:gd name="connsiteX3" fmla="*/ 0 w 3562395"/>
              <a:gd name="connsiteY3" fmla="*/ 688975 h 688975"/>
              <a:gd name="connsiteX4" fmla="*/ 0 w 3562395"/>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95" h="688975" fill="none" extrusionOk="0">
                <a:moveTo>
                  <a:pt x="0" y="0"/>
                </a:moveTo>
                <a:cubicBezTo>
                  <a:pt x="563126" y="92772"/>
                  <a:pt x="3059765" y="-159028"/>
                  <a:pt x="3562395" y="0"/>
                </a:cubicBezTo>
                <a:cubicBezTo>
                  <a:pt x="3565690" y="172698"/>
                  <a:pt x="3569942" y="576162"/>
                  <a:pt x="3562395" y="688975"/>
                </a:cubicBezTo>
                <a:cubicBezTo>
                  <a:pt x="1945919" y="819415"/>
                  <a:pt x="1163461" y="619382"/>
                  <a:pt x="0" y="688975"/>
                </a:cubicBezTo>
                <a:cubicBezTo>
                  <a:pt x="16258" y="414334"/>
                  <a:pt x="-14962" y="209661"/>
                  <a:pt x="0" y="0"/>
                </a:cubicBezTo>
                <a:close/>
              </a:path>
              <a:path w="3562395" h="688975" stroke="0" extrusionOk="0">
                <a:moveTo>
                  <a:pt x="0" y="0"/>
                </a:moveTo>
                <a:cubicBezTo>
                  <a:pt x="1353846" y="-38391"/>
                  <a:pt x="2919116" y="-2710"/>
                  <a:pt x="3562395" y="0"/>
                </a:cubicBezTo>
                <a:cubicBezTo>
                  <a:pt x="3540351" y="198237"/>
                  <a:pt x="3536267" y="451527"/>
                  <a:pt x="3562395" y="688975"/>
                </a:cubicBezTo>
                <a:cubicBezTo>
                  <a:pt x="2606252" y="643502"/>
                  <a:pt x="646319"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7.الاعتبار مع تفاوت السقي بمؤنة وبغيرها.</a:t>
            </a:r>
          </a:p>
        </p:txBody>
      </p:sp>
      <p:sp>
        <p:nvSpPr>
          <p:cNvPr id="25"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6430051" y="5076880"/>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10.المعدن والركاز.</a:t>
            </a:r>
            <a:endParaRPr lang="ar-SA" sz="2800" dirty="0">
              <a:solidFill>
                <a:schemeClr val="tx1"/>
              </a:solidFill>
            </a:endParaRPr>
          </a:p>
        </p:txBody>
      </p:sp>
      <p:pic>
        <p:nvPicPr>
          <p:cNvPr id="28" name="صورة 27"/>
          <p:cNvPicPr>
            <a:picLocks noChangeAspect="1"/>
          </p:cNvPicPr>
          <p:nvPr/>
        </p:nvPicPr>
        <p:blipFill>
          <a:blip r:embed="rId11">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041531" y="513045"/>
            <a:ext cx="939420" cy="939420"/>
          </a:xfrm>
          <a:prstGeom prst="rect">
            <a:avLst/>
          </a:prstGeom>
        </p:spPr>
      </p:pic>
      <p:sp>
        <p:nvSpPr>
          <p:cNvPr id="15"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2636916" y="5076878"/>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11.الأسئلة.</a:t>
            </a:r>
          </a:p>
        </p:txBody>
      </p:sp>
      <p:sp>
        <p:nvSpPr>
          <p:cNvPr id="26" name="مربع نص 25">
            <a:extLst>
              <a:ext uri="{FF2B5EF4-FFF2-40B4-BE49-F238E27FC236}">
                <a16:creationId xmlns:a16="http://schemas.microsoft.com/office/drawing/2014/main" xmlns="" id="{650DCFDE-255E-40F1-A525-69130091C3C8}"/>
              </a:ext>
            </a:extLst>
          </p:cNvPr>
          <p:cNvSpPr txBox="1"/>
          <p:nvPr/>
        </p:nvSpPr>
        <p:spPr>
          <a:xfrm>
            <a:off x="4601392" y="705756"/>
            <a:ext cx="3049172" cy="553998"/>
          </a:xfrm>
          <a:prstGeom prst="rect">
            <a:avLst/>
          </a:prstGeom>
          <a:noFill/>
        </p:spPr>
        <p:txBody>
          <a:bodyPr wrap="square">
            <a:spAutoFit/>
          </a:bodyPr>
          <a:lstStyle/>
          <a:p>
            <a:pPr algn="ctr"/>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264276868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024112" y="2321235"/>
            <a:ext cx="3219056"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تجب الزكاة في الحبوب كلها </a:t>
            </a:r>
          </a:p>
        </p:txBody>
      </p:sp>
      <p:sp>
        <p:nvSpPr>
          <p:cNvPr id="3" name="مستطيل 2"/>
          <p:cNvSpPr/>
          <p:nvPr/>
        </p:nvSpPr>
        <p:spPr>
          <a:xfrm>
            <a:off x="5681667" y="5523013"/>
            <a:ext cx="4812803"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لعموم قوله - صَلَّى اللَّهُ عَلَيْهِ وَسَلَّمَ -: «فيما سقت السماء والعيون العشر» رواه البخاري.</a:t>
            </a:r>
          </a:p>
        </p:txBody>
      </p:sp>
      <p:sp>
        <p:nvSpPr>
          <p:cNvPr id="5" name="مستطيل 4"/>
          <p:cNvSpPr/>
          <p:nvPr/>
        </p:nvSpPr>
        <p:spPr>
          <a:xfrm>
            <a:off x="4183300" y="386369"/>
            <a:ext cx="382540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[باب زكاة الحبوب والثمار]</a:t>
            </a:r>
          </a:p>
        </p:txBody>
      </p:sp>
      <p:sp>
        <p:nvSpPr>
          <p:cNvPr id="6" name="مستطيل 5"/>
          <p:cNvSpPr/>
          <p:nvPr/>
        </p:nvSpPr>
        <p:spPr>
          <a:xfrm>
            <a:off x="532786" y="980905"/>
            <a:ext cx="11163868"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قال الله تعالى: {يَا أَيُّهَا الَّذِينَ آمَنُوا أَنْفِقُوا مِنْ طَيِّبَاتِ مَا كَسَبْتُمْ وَمِمَّا أَخْرَجْنَا لَكُمْ مِنَ الأَرْضِ} </a:t>
            </a:r>
            <a:r>
              <a:rPr lang="ar-SA" sz="2400" dirty="0">
                <a:solidFill>
                  <a:prstClr val="black"/>
                </a:solidFill>
                <a:latin typeface="Sakkal Majalla" panose="02000000000000000000" pitchFamily="2" charset="-78"/>
                <a:cs typeface="Sakkal Majalla" panose="02000000000000000000" pitchFamily="2" charset="-78"/>
              </a:rPr>
              <a:t>[البقرة: 267] . </a:t>
            </a:r>
            <a:r>
              <a:rPr lang="ar-SA" sz="3000" dirty="0">
                <a:solidFill>
                  <a:prstClr val="black"/>
                </a:solidFill>
                <a:latin typeface="Sakkal Majalla" panose="02000000000000000000" pitchFamily="2" charset="-78"/>
                <a:cs typeface="Sakkal Majalla" panose="02000000000000000000" pitchFamily="2" charset="-78"/>
              </a:rPr>
              <a:t>والزكاة تسمى: نفقة.</a:t>
            </a:r>
          </a:p>
        </p:txBody>
      </p:sp>
      <p:sp>
        <p:nvSpPr>
          <p:cNvPr id="7" name="مستطيل 6"/>
          <p:cNvSpPr/>
          <p:nvPr/>
        </p:nvSpPr>
        <p:spPr>
          <a:xfrm>
            <a:off x="4023880" y="1696152"/>
            <a:ext cx="408166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زكاة الحبوب والثمار] : </a:t>
            </a:r>
            <a:endParaRPr lang="ar-SA" sz="2800" dirty="0">
              <a:solidFill>
                <a:schemeClr val="accent6">
                  <a:lumMod val="50000"/>
                </a:schemeClr>
              </a:solidFill>
              <a:cs typeface="PT Bold Heading" panose="00000400000000000000" pitchFamily="2" charset="-78"/>
            </a:endParaRPr>
          </a:p>
        </p:txBody>
      </p:sp>
      <p:sp>
        <p:nvSpPr>
          <p:cNvPr id="8" name="مربع نص 7"/>
          <p:cNvSpPr txBox="1"/>
          <p:nvPr/>
        </p:nvSpPr>
        <p:spPr>
          <a:xfrm>
            <a:off x="1586360" y="2316300"/>
            <a:ext cx="3219056"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كل ثمر يكال ويدخر</a:t>
            </a:r>
          </a:p>
        </p:txBody>
      </p:sp>
      <p:sp>
        <p:nvSpPr>
          <p:cNvPr id="9" name="مستطيل 8"/>
          <p:cNvSpPr/>
          <p:nvPr/>
        </p:nvSpPr>
        <p:spPr>
          <a:xfrm>
            <a:off x="836224" y="3611318"/>
            <a:ext cx="4528591" cy="1920794"/>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«ليس فيما دون خمسة أوسق صدقة» فدل على اعتبار </a:t>
            </a:r>
            <a:r>
              <a:rPr lang="ar-SA" sz="3000" dirty="0" err="1">
                <a:solidFill>
                  <a:prstClr val="black"/>
                </a:solidFill>
                <a:latin typeface="Sakkal Majalla" panose="02000000000000000000" pitchFamily="2" charset="-78"/>
                <a:cs typeface="Sakkal Majalla" panose="02000000000000000000" pitchFamily="2" charset="-78"/>
              </a:rPr>
              <a:t>التوسيق</a:t>
            </a:r>
            <a:r>
              <a:rPr lang="ar-SA" sz="3000" dirty="0">
                <a:solidFill>
                  <a:prstClr val="black"/>
                </a:solidFill>
                <a:latin typeface="Sakkal Majalla" panose="02000000000000000000" pitchFamily="2" charset="-78"/>
                <a:cs typeface="Sakkal Majalla" panose="02000000000000000000" pitchFamily="2" charset="-78"/>
              </a:rPr>
              <a:t> وما لا يدخر لا تكمل فيه النعمة لعدم النفع به مآلا .</a:t>
            </a:r>
          </a:p>
        </p:txBody>
      </p:sp>
      <p:sp>
        <p:nvSpPr>
          <p:cNvPr id="11" name="مستطيل 10"/>
          <p:cNvSpPr/>
          <p:nvPr/>
        </p:nvSpPr>
        <p:spPr>
          <a:xfrm>
            <a:off x="1276142" y="5618598"/>
            <a:ext cx="3648756"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كتمر وزبيب ولوز وفستق وبندق.</a:t>
            </a:r>
          </a:p>
        </p:txBody>
      </p:sp>
      <p:sp>
        <p:nvSpPr>
          <p:cNvPr id="12" name="مستطيل 11"/>
          <p:cNvSpPr/>
          <p:nvPr/>
        </p:nvSpPr>
        <p:spPr>
          <a:xfrm>
            <a:off x="5977718" y="2979724"/>
            <a:ext cx="5282207" cy="1877437"/>
          </a:xfrm>
          <a:prstGeom prst="rect">
            <a:avLst/>
          </a:prstGeom>
          <a:solidFill>
            <a:srgbClr val="FFEEB0">
              <a:alpha val="50196"/>
            </a:srgbClr>
          </a:solidFill>
        </p:spPr>
        <p:txBody>
          <a:bodyPr wrap="square">
            <a:spAutoFit/>
          </a:bodyPr>
          <a:lstStyle/>
          <a:p>
            <a:pPr algn="ctr"/>
            <a:r>
              <a:rPr lang="ar-SA" sz="2900" dirty="0">
                <a:solidFill>
                  <a:prstClr val="black"/>
                </a:solidFill>
                <a:latin typeface="Sakkal Majalla" panose="02000000000000000000" pitchFamily="2" charset="-78"/>
                <a:cs typeface="Sakkal Majalla" panose="02000000000000000000" pitchFamily="2" charset="-78"/>
              </a:rPr>
              <a:t>كالحنطة والشعير والأرز والدخن </a:t>
            </a:r>
            <a:r>
              <a:rPr lang="ar-SA" sz="2900" dirty="0" err="1">
                <a:solidFill>
                  <a:prstClr val="black"/>
                </a:solidFill>
                <a:latin typeface="Sakkal Majalla" panose="02000000000000000000" pitchFamily="2" charset="-78"/>
                <a:cs typeface="Sakkal Majalla" panose="02000000000000000000" pitchFamily="2" charset="-78"/>
              </a:rPr>
              <a:t>والباقلاء</a:t>
            </a:r>
            <a:r>
              <a:rPr lang="ar-SA" sz="2900" dirty="0">
                <a:solidFill>
                  <a:prstClr val="black"/>
                </a:solidFill>
                <a:latin typeface="Sakkal Majalla" panose="02000000000000000000" pitchFamily="2" charset="-78"/>
                <a:cs typeface="Sakkal Majalla" panose="02000000000000000000" pitchFamily="2" charset="-78"/>
              </a:rPr>
              <a:t> والعدس والحمص وسائر الحبوب، ولو لم تكن قوتا كحب الرشاد والفجل والقرطم، </a:t>
            </a:r>
            <a:r>
              <a:rPr lang="ar-SA" sz="2900" dirty="0" err="1">
                <a:solidFill>
                  <a:prstClr val="black"/>
                </a:solidFill>
                <a:latin typeface="Sakkal Majalla" panose="02000000000000000000" pitchFamily="2" charset="-78"/>
                <a:cs typeface="Sakkal Majalla" panose="02000000000000000000" pitchFamily="2" charset="-78"/>
              </a:rPr>
              <a:t>والأبازير</a:t>
            </a:r>
            <a:r>
              <a:rPr lang="ar-SA" sz="2900" dirty="0">
                <a:solidFill>
                  <a:prstClr val="black"/>
                </a:solidFill>
                <a:latin typeface="Sakkal Majalla" panose="02000000000000000000" pitchFamily="2" charset="-78"/>
                <a:cs typeface="Sakkal Majalla" panose="02000000000000000000" pitchFamily="2" charset="-78"/>
              </a:rPr>
              <a:t> كلها </a:t>
            </a:r>
            <a:r>
              <a:rPr lang="ar-SA" sz="2900" dirty="0" err="1">
                <a:solidFill>
                  <a:prstClr val="black"/>
                </a:solidFill>
                <a:latin typeface="Sakkal Majalla" panose="02000000000000000000" pitchFamily="2" charset="-78"/>
                <a:cs typeface="Sakkal Majalla" panose="02000000000000000000" pitchFamily="2" charset="-78"/>
              </a:rPr>
              <a:t>كالكسفرة</a:t>
            </a:r>
            <a:r>
              <a:rPr lang="ar-SA" sz="2900" dirty="0">
                <a:solidFill>
                  <a:prstClr val="black"/>
                </a:solidFill>
                <a:latin typeface="Sakkal Majalla" panose="02000000000000000000" pitchFamily="2" charset="-78"/>
                <a:cs typeface="Sakkal Majalla" panose="02000000000000000000" pitchFamily="2" charset="-78"/>
              </a:rPr>
              <a:t> والكمون وبزر الكتان والقثاء والخيار .</a:t>
            </a:r>
          </a:p>
        </p:txBody>
      </p:sp>
      <p:sp>
        <p:nvSpPr>
          <p:cNvPr id="14" name="مستطيل 13"/>
          <p:cNvSpPr/>
          <p:nvPr/>
        </p:nvSpPr>
        <p:spPr>
          <a:xfrm>
            <a:off x="8088068" y="4913088"/>
            <a:ext cx="1061507" cy="553998"/>
          </a:xfrm>
          <a:prstGeom prst="rect">
            <a:avLst/>
          </a:prstGeom>
          <a:solidFill>
            <a:srgbClr val="7F7F7F">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الدليل : </a:t>
            </a:r>
            <a:endParaRPr lang="ar-SA" dirty="0">
              <a:solidFill>
                <a:prstClr val="black"/>
              </a:solidFill>
            </a:endParaRPr>
          </a:p>
        </p:txBody>
      </p:sp>
      <p:sp>
        <p:nvSpPr>
          <p:cNvPr id="15" name="مستطيل 14"/>
          <p:cNvSpPr/>
          <p:nvPr/>
        </p:nvSpPr>
        <p:spPr>
          <a:xfrm>
            <a:off x="2665134" y="2970834"/>
            <a:ext cx="1061507" cy="553998"/>
          </a:xfrm>
          <a:prstGeom prst="rect">
            <a:avLst/>
          </a:prstGeom>
          <a:solidFill>
            <a:srgbClr val="7F7F7F">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الدليل : </a:t>
            </a:r>
            <a:endParaRPr lang="ar-SA" dirty="0">
              <a:solidFill>
                <a:prstClr val="black"/>
              </a:solidFill>
            </a:endParaRPr>
          </a:p>
        </p:txBody>
      </p:sp>
      <p:cxnSp>
        <p:nvCxnSpPr>
          <p:cNvPr id="16" name="رابط مستقيم 15"/>
          <p:cNvCxnSpPr/>
          <p:nvPr/>
        </p:nvCxnSpPr>
        <p:spPr>
          <a:xfrm flipH="1">
            <a:off x="2479865" y="1996568"/>
            <a:ext cx="1512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رابط كسهم مستقيم 16"/>
          <p:cNvCxnSpPr/>
          <p:nvPr/>
        </p:nvCxnSpPr>
        <p:spPr>
          <a:xfrm>
            <a:off x="9649553" y="2039301"/>
            <a:ext cx="0" cy="2715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رابط كسهم مستقيم 17"/>
          <p:cNvCxnSpPr/>
          <p:nvPr/>
        </p:nvCxnSpPr>
        <p:spPr>
          <a:xfrm>
            <a:off x="2479865" y="1996568"/>
            <a:ext cx="2" cy="3142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رابط مستقيم 18"/>
          <p:cNvCxnSpPr>
            <a:cxnSpLocks/>
          </p:cNvCxnSpPr>
          <p:nvPr/>
        </p:nvCxnSpPr>
        <p:spPr>
          <a:xfrm flipH="1" flipV="1">
            <a:off x="8105540" y="2039301"/>
            <a:ext cx="1548000" cy="0"/>
          </a:xfrm>
          <a:prstGeom prst="line">
            <a:avLst/>
          </a:prstGeom>
        </p:spPr>
        <p:style>
          <a:lnRef idx="3">
            <a:schemeClr val="accent5"/>
          </a:lnRef>
          <a:fillRef idx="0">
            <a:schemeClr val="accent5"/>
          </a:fillRef>
          <a:effectRef idx="2">
            <a:schemeClr val="accent5"/>
          </a:effectRef>
          <a:fontRef idx="minor">
            <a:schemeClr val="tx1"/>
          </a:fontRef>
        </p:style>
      </p:cxnSp>
      <p:sp>
        <p:nvSpPr>
          <p:cNvPr id="20"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321312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مخطط انسيابي: معالجة متعاقبة 8">
            <a:extLst>
              <a:ext uri="{FF2B5EF4-FFF2-40B4-BE49-F238E27FC236}">
                <a16:creationId xmlns:a16="http://schemas.microsoft.com/office/drawing/2014/main" xmlns="" id="{829AC7D4-D10E-4B6B-BD97-706DE74DA112}"/>
              </a:ext>
            </a:extLst>
          </p:cNvPr>
          <p:cNvSpPr/>
          <p:nvPr/>
        </p:nvSpPr>
        <p:spPr>
          <a:xfrm>
            <a:off x="573031" y="4194359"/>
            <a:ext cx="10131124" cy="1664672"/>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0" name="صورة 9">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105921" y="4227089"/>
            <a:ext cx="443865" cy="468630"/>
          </a:xfrm>
          <a:prstGeom prst="rect">
            <a:avLst/>
          </a:prstGeom>
        </p:spPr>
      </p:pic>
      <p:sp>
        <p:nvSpPr>
          <p:cNvPr id="2" name="مربع نص 1"/>
          <p:cNvSpPr txBox="1"/>
          <p:nvPr/>
        </p:nvSpPr>
        <p:spPr>
          <a:xfrm>
            <a:off x="6947916" y="589280"/>
            <a:ext cx="4532515"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لا تجب فيه الزكاة]:</a:t>
            </a:r>
          </a:p>
        </p:txBody>
      </p:sp>
      <p:sp>
        <p:nvSpPr>
          <p:cNvPr id="3" name="مستطيل 2"/>
          <p:cNvSpPr/>
          <p:nvPr/>
        </p:nvSpPr>
        <p:spPr>
          <a:xfrm>
            <a:off x="858128" y="3433245"/>
            <a:ext cx="9559598"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لحديث أبي سعيد الخدري يرفعه: «ليس فيما دون خمسة أوسق صدقة» رواه الجماعة.</a:t>
            </a:r>
          </a:p>
        </p:txBody>
      </p:sp>
      <p:sp>
        <p:nvSpPr>
          <p:cNvPr id="4" name="مستطيل 3"/>
          <p:cNvSpPr/>
          <p:nvPr/>
        </p:nvSpPr>
        <p:spPr>
          <a:xfrm>
            <a:off x="10417726" y="3433245"/>
            <a:ext cx="1061509" cy="553998"/>
          </a:xfrm>
          <a:prstGeom prst="rect">
            <a:avLst/>
          </a:prstGeom>
          <a:solidFill>
            <a:srgbClr val="767171">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 : </a:t>
            </a:r>
            <a:endParaRPr lang="ar-SA" sz="3000" dirty="0">
              <a:solidFill>
                <a:prstClr val="black"/>
              </a:solidFill>
            </a:endParaRPr>
          </a:p>
        </p:txBody>
      </p:sp>
      <p:sp>
        <p:nvSpPr>
          <p:cNvPr id="5" name="مستطيل 4"/>
          <p:cNvSpPr/>
          <p:nvPr/>
        </p:nvSpPr>
        <p:spPr>
          <a:xfrm>
            <a:off x="3719715" y="2840479"/>
            <a:ext cx="7759520" cy="553998"/>
          </a:xfrm>
          <a:prstGeom prst="rect">
            <a:avLst/>
          </a:prstGeom>
          <a:solidFill>
            <a:srgbClr val="9AB9E7">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بلوغ نصاب قدره بعد تصفية حب من قشره وجفاف غيره : خمسة أوسق.</a:t>
            </a:r>
          </a:p>
        </p:txBody>
      </p:sp>
      <p:sp>
        <p:nvSpPr>
          <p:cNvPr id="6" name="مستطيل 5"/>
          <p:cNvSpPr/>
          <p:nvPr/>
        </p:nvSpPr>
        <p:spPr>
          <a:xfrm>
            <a:off x="6193410" y="2238715"/>
            <a:ext cx="5285825"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-ويعتبر لوجوب الزكاة في جميع ذلك : </a:t>
            </a:r>
          </a:p>
        </p:txBody>
      </p:sp>
      <p:sp>
        <p:nvSpPr>
          <p:cNvPr id="7" name="مستطيل 6"/>
          <p:cNvSpPr/>
          <p:nvPr/>
        </p:nvSpPr>
        <p:spPr>
          <a:xfrm>
            <a:off x="1495130" y="1204496"/>
            <a:ext cx="9984105" cy="129266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تجب في سائر الثمار ولا في الخضر والبقول والزهور ونحوها .</a:t>
            </a:r>
          </a:p>
          <a:p>
            <a:r>
              <a:rPr lang="ar-SA" sz="3000" dirty="0">
                <a:solidFill>
                  <a:prstClr val="black"/>
                </a:solidFill>
                <a:latin typeface="Sakkal Majalla" panose="02000000000000000000" pitchFamily="2" charset="-78"/>
                <a:cs typeface="Sakkal Majalla" panose="02000000000000000000" pitchFamily="2" charset="-78"/>
              </a:rPr>
              <a:t>غير صعتر وأشنان وسماق وورق يقصد كسدر وخطمي وآس، فتجب فيها؛ لأنها مكيلة مدخرة.</a:t>
            </a:r>
          </a:p>
          <a:p>
            <a:endParaRPr lang="ar-SA" dirty="0">
              <a:solidFill>
                <a:prstClr val="black"/>
              </a:solidFill>
              <a:latin typeface="Sakkal Majalla" panose="02000000000000000000" pitchFamily="2" charset="-78"/>
              <a:cs typeface="Sakkal Majalla" panose="02000000000000000000" pitchFamily="2" charset="-78"/>
            </a:endParaRPr>
          </a:p>
        </p:txBody>
      </p:sp>
      <p:sp>
        <p:nvSpPr>
          <p:cNvPr id="8" name="مربع نص 7"/>
          <p:cNvSpPr txBox="1"/>
          <p:nvPr/>
        </p:nvSpPr>
        <p:spPr>
          <a:xfrm>
            <a:off x="571701" y="4194359"/>
            <a:ext cx="9535551" cy="1631216"/>
          </a:xfrm>
          <a:prstGeom prst="rect">
            <a:avLst/>
          </a:prstGeom>
          <a:noFill/>
        </p:spPr>
        <p:txBody>
          <a:bodyPr wrap="square" rtlCol="1">
            <a:spAutoFit/>
          </a:bodyPr>
          <a:lstStyle/>
          <a:p>
            <a:r>
              <a:rPr lang="ar-SA" sz="2500" dirty="0">
                <a:solidFill>
                  <a:prstClr val="black"/>
                </a:solidFill>
                <a:latin typeface="Sakkal Majalla" panose="02000000000000000000" pitchFamily="2" charset="-78"/>
                <a:cs typeface="Sakkal Majalla" panose="02000000000000000000" pitchFamily="2" charset="-78"/>
              </a:rPr>
              <a:t>والوسق: ستون صاعا، وتقدم أنه خمسة أرطال وثلث عراقي، فهي (ألف وستمائة رطل عراقي) وألف وأربعمائة وثمانية وعشرون رطلا وأربعة أسباع رطل مصري، وثلاث مائة واثنان وأربعون رطلا، وستة أسباع رطل دمشقي، ومائتان وسبعة وخمسون رطلا، وسبع رطل قدسي، والوسق والمد والصاع: مكاييل نقلت إلى الوزن لتحفظ وتنقل وتعتبر بالبر الرزين، فمن اتخذ مكيلا يسع صاعا منه عرف به ما بلغ حد الوجوب من غيره،</a:t>
            </a:r>
          </a:p>
        </p:txBody>
      </p:sp>
      <p:pic>
        <p:nvPicPr>
          <p:cNvPr id="11" name="صورة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652" y="2238715"/>
            <a:ext cx="1857172" cy="1235864"/>
          </a:xfrm>
          <a:prstGeom prst="rect">
            <a:avLst/>
          </a:prstGeom>
        </p:spPr>
      </p:pic>
      <p:sp>
        <p:nvSpPr>
          <p:cNvPr id="13"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748367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6240544" y="789243"/>
            <a:ext cx="5319949"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يُضمّ في تكميل النصاب ]: </a:t>
            </a:r>
          </a:p>
        </p:txBody>
      </p:sp>
      <p:sp>
        <p:nvSpPr>
          <p:cNvPr id="3" name="مستطيل 2"/>
          <p:cNvSpPr/>
          <p:nvPr/>
        </p:nvSpPr>
        <p:spPr>
          <a:xfrm>
            <a:off x="1824805" y="4157595"/>
            <a:ext cx="9144000"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لا جنس إلى آخر، فلا يضم بر لشعير، ولا تمر لزبيب في تكميل نصاب كالمواشي.</a:t>
            </a:r>
          </a:p>
        </p:txBody>
      </p:sp>
      <p:sp>
        <p:nvSpPr>
          <p:cNvPr id="4" name="مستطيل 3"/>
          <p:cNvSpPr/>
          <p:nvPr/>
        </p:nvSpPr>
        <p:spPr>
          <a:xfrm>
            <a:off x="2722099" y="2736192"/>
            <a:ext cx="8032652"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وكما لو بدأ صلاح إحداها قبل الأخرى سواء :</a:t>
            </a:r>
          </a:p>
        </p:txBody>
      </p:sp>
      <p:sp>
        <p:nvSpPr>
          <p:cNvPr id="6" name="مستطيل 5"/>
          <p:cNvSpPr/>
          <p:nvPr/>
        </p:nvSpPr>
        <p:spPr>
          <a:xfrm>
            <a:off x="2722099" y="1496131"/>
            <a:ext cx="8032652"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وتضم أنواع الجنس من ثمرة العام الواحد وزرعه بعضها إلى بعض ولو مما يحمل في السنة حملين في تكميل النصاب لعموم الخبر.</a:t>
            </a:r>
          </a:p>
        </p:txBody>
      </p:sp>
      <p:pic>
        <p:nvPicPr>
          <p:cNvPr id="7" name="صورة 6"/>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0754751" y="1517161"/>
            <a:ext cx="428109" cy="486801"/>
          </a:xfrm>
          <a:prstGeom prst="rect">
            <a:avLst/>
          </a:prstGeom>
        </p:spPr>
      </p:pic>
      <p:pic>
        <p:nvPicPr>
          <p:cNvPr id="8" name="صورة 7"/>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0754751" y="2764861"/>
            <a:ext cx="428109" cy="486801"/>
          </a:xfrm>
          <a:prstGeom prst="rect">
            <a:avLst/>
          </a:prstGeom>
        </p:spPr>
      </p:pic>
      <p:sp>
        <p:nvSpPr>
          <p:cNvPr id="9" name="مستطيل 8"/>
          <p:cNvSpPr/>
          <p:nvPr/>
        </p:nvSpPr>
        <p:spPr>
          <a:xfrm>
            <a:off x="3706645" y="3365126"/>
            <a:ext cx="2690160"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اختلف تعدد البلد أو لا.</a:t>
            </a:r>
          </a:p>
        </p:txBody>
      </p:sp>
      <p:sp>
        <p:nvSpPr>
          <p:cNvPr id="10" name="مستطيل 9"/>
          <p:cNvSpPr/>
          <p:nvPr/>
        </p:nvSpPr>
        <p:spPr>
          <a:xfrm>
            <a:off x="7047153" y="3365126"/>
            <a:ext cx="3057248"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اتفق وقت </a:t>
            </a:r>
            <a:r>
              <a:rPr lang="ar-SA" sz="3000" dirty="0" err="1">
                <a:solidFill>
                  <a:prstClr val="black"/>
                </a:solidFill>
                <a:latin typeface="Sakkal Majalla" panose="02000000000000000000" pitchFamily="2" charset="-78"/>
                <a:cs typeface="Sakkal Majalla" panose="02000000000000000000" pitchFamily="2" charset="-78"/>
              </a:rPr>
              <a:t>إطلاعها</a:t>
            </a:r>
            <a:r>
              <a:rPr lang="ar-SA" sz="3000" dirty="0">
                <a:solidFill>
                  <a:prstClr val="black"/>
                </a:solidFill>
                <a:latin typeface="Sakkal Majalla" panose="02000000000000000000" pitchFamily="2" charset="-78"/>
                <a:cs typeface="Sakkal Majalla" panose="02000000000000000000" pitchFamily="2" charset="-78"/>
              </a:rPr>
              <a:t> وإدراكها </a:t>
            </a:r>
            <a:endParaRPr lang="ar-SA" sz="3000" dirty="0">
              <a:solidFill>
                <a:prstClr val="black"/>
              </a:solidFill>
            </a:endParaRPr>
          </a:p>
        </p:txBody>
      </p:sp>
      <p:sp>
        <p:nvSpPr>
          <p:cNvPr id="11" name="مستطيل 10"/>
          <p:cNvSpPr/>
          <p:nvPr/>
        </p:nvSpPr>
        <p:spPr>
          <a:xfrm>
            <a:off x="6519840" y="3365126"/>
            <a:ext cx="40427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أو</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340" y="2130318"/>
            <a:ext cx="1771650" cy="2581275"/>
          </a:xfrm>
          <a:prstGeom prst="rect">
            <a:avLst/>
          </a:prstGeom>
        </p:spPr>
      </p:pic>
      <p:sp>
        <p:nvSpPr>
          <p:cNvPr id="12"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966130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6096000" y="443488"/>
            <a:ext cx="5617021"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-ويعتبر أيضا لوجوب الزكاة فيما تقدم :</a:t>
            </a:r>
          </a:p>
        </p:txBody>
      </p:sp>
      <p:sp>
        <p:nvSpPr>
          <p:cNvPr id="5" name="مستطيل 4"/>
          <p:cNvSpPr/>
          <p:nvPr/>
        </p:nvSpPr>
        <p:spPr>
          <a:xfrm>
            <a:off x="9829758" y="5784765"/>
            <a:ext cx="848309" cy="553998"/>
          </a:xfrm>
          <a:prstGeom prst="rect">
            <a:avLst/>
          </a:prstGeom>
          <a:solidFill>
            <a:srgbClr val="767171">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6" name="مستطيل 5"/>
          <p:cNvSpPr/>
          <p:nvPr/>
        </p:nvSpPr>
        <p:spPr>
          <a:xfrm>
            <a:off x="7041815" y="5784765"/>
            <a:ext cx="278794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 يملكه وقت الوجوب.</a:t>
            </a:r>
          </a:p>
        </p:txBody>
      </p:sp>
      <p:sp>
        <p:nvSpPr>
          <p:cNvPr id="8" name="مستطيل 7"/>
          <p:cNvSpPr/>
          <p:nvPr/>
        </p:nvSpPr>
        <p:spPr>
          <a:xfrm>
            <a:off x="124282" y="5195355"/>
            <a:ext cx="10140287"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فإن نبت بنفسه ما يزرعه الآدمي كمن سقط له حب حنطة في أرضه أو أرض مباحة: ففيه الزكاة.</a:t>
            </a:r>
          </a:p>
        </p:txBody>
      </p:sp>
      <p:sp>
        <p:nvSpPr>
          <p:cNvPr id="10" name="مستطيل 9"/>
          <p:cNvSpPr/>
          <p:nvPr/>
        </p:nvSpPr>
        <p:spPr>
          <a:xfrm>
            <a:off x="7921383" y="4641357"/>
            <a:ext cx="288091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 لا يملكه بملك الأرض.</a:t>
            </a:r>
          </a:p>
        </p:txBody>
      </p:sp>
      <p:sp>
        <p:nvSpPr>
          <p:cNvPr id="11" name="مستطيل 10"/>
          <p:cNvSpPr/>
          <p:nvPr/>
        </p:nvSpPr>
        <p:spPr>
          <a:xfrm>
            <a:off x="10807003" y="4643814"/>
            <a:ext cx="906017" cy="553998"/>
          </a:xfrm>
          <a:prstGeom prst="rect">
            <a:avLst/>
          </a:prstGeom>
          <a:solidFill>
            <a:srgbClr val="767171">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 </a:t>
            </a:r>
            <a:endParaRPr lang="ar-SA" sz="3000" dirty="0">
              <a:solidFill>
                <a:prstClr val="black"/>
              </a:solidFill>
            </a:endParaRPr>
          </a:p>
        </p:txBody>
      </p:sp>
      <p:sp>
        <p:nvSpPr>
          <p:cNvPr id="12" name="مستطيل 11"/>
          <p:cNvSpPr/>
          <p:nvPr/>
        </p:nvSpPr>
        <p:spPr>
          <a:xfrm>
            <a:off x="5318660" y="3505067"/>
            <a:ext cx="6394361"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فيما يجتنبه من المباح كالبطم </a:t>
            </a:r>
            <a:r>
              <a:rPr lang="ar-SA" sz="3000" dirty="0" err="1">
                <a:solidFill>
                  <a:prstClr val="black"/>
                </a:solidFill>
                <a:latin typeface="Sakkal Majalla" panose="02000000000000000000" pitchFamily="2" charset="-78"/>
                <a:cs typeface="Sakkal Majalla" panose="02000000000000000000" pitchFamily="2" charset="-78"/>
              </a:rPr>
              <a:t>والزعبل</a:t>
            </a:r>
            <a:r>
              <a:rPr lang="ar-SA" sz="3000" dirty="0">
                <a:solidFill>
                  <a:prstClr val="black"/>
                </a:solidFill>
                <a:latin typeface="Sakkal Majalla" panose="02000000000000000000" pitchFamily="2" charset="-78"/>
                <a:cs typeface="Sakkal Majalla" panose="02000000000000000000" pitchFamily="2" charset="-78"/>
              </a:rPr>
              <a:t> بوزن جعفر وهو شعير الجبل، وبزر قطونا وحب تمام ولو نبت في أرضه.</a:t>
            </a:r>
          </a:p>
        </p:txBody>
      </p:sp>
      <p:sp>
        <p:nvSpPr>
          <p:cNvPr id="13" name="مستطيل 12"/>
          <p:cNvSpPr/>
          <p:nvPr/>
        </p:nvSpPr>
        <p:spPr>
          <a:xfrm>
            <a:off x="5318659" y="2849054"/>
            <a:ext cx="6394361"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وكذا ما ملكه بعد بدو الصلاح بشراء أو إرث أو غيره </a:t>
            </a:r>
          </a:p>
        </p:txBody>
      </p:sp>
      <p:sp>
        <p:nvSpPr>
          <p:cNvPr id="14" name="مستطيل 13"/>
          <p:cNvSpPr/>
          <p:nvPr/>
        </p:nvSpPr>
        <p:spPr>
          <a:xfrm>
            <a:off x="5318661" y="2197233"/>
            <a:ext cx="639436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ما يكتسبه اللقاط أو يأخذه بحصاده.</a:t>
            </a:r>
          </a:p>
        </p:txBody>
      </p:sp>
      <p:sp>
        <p:nvSpPr>
          <p:cNvPr id="15" name="مستطيل 14"/>
          <p:cNvSpPr/>
          <p:nvPr/>
        </p:nvSpPr>
        <p:spPr>
          <a:xfrm>
            <a:off x="9309129" y="1679564"/>
            <a:ext cx="2403891"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فلا تجب في :</a:t>
            </a:r>
          </a:p>
        </p:txBody>
      </p:sp>
      <p:sp>
        <p:nvSpPr>
          <p:cNvPr id="16" name="مستطيل 15"/>
          <p:cNvSpPr/>
          <p:nvPr/>
        </p:nvSpPr>
        <p:spPr>
          <a:xfrm>
            <a:off x="4991113" y="1071487"/>
            <a:ext cx="6721908" cy="553998"/>
          </a:xfrm>
          <a:prstGeom prst="rect">
            <a:avLst/>
          </a:prstGeom>
          <a:solidFill>
            <a:srgbClr val="9AB9E7">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أن يكون النصاب مملوكا له وقت وجوب الزكاة وهو بدو الصلاح.</a:t>
            </a:r>
          </a:p>
        </p:txBody>
      </p:sp>
      <p:pic>
        <p:nvPicPr>
          <p:cNvPr id="17" name="صورة 16"/>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0249958" y="5186346"/>
            <a:ext cx="428109" cy="486801"/>
          </a:xfrm>
          <a:prstGeom prst="rect">
            <a:avLst/>
          </a:prstGeom>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084" y="1752478"/>
            <a:ext cx="2619376" cy="2220815"/>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97" y="2711302"/>
            <a:ext cx="2619375" cy="1936616"/>
          </a:xfrm>
          <a:prstGeom prst="rect">
            <a:avLst/>
          </a:prstGeom>
        </p:spPr>
      </p:pic>
      <p:sp>
        <p:nvSpPr>
          <p:cNvPr id="18"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01667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9682479" y="2304902"/>
            <a:ext cx="243978" cy="523220"/>
          </a:xfrm>
          <a:prstGeom prst="rect">
            <a:avLst/>
          </a:prstGeom>
          <a:solidFill>
            <a:schemeClr val="bg1">
              <a:alpha val="65098"/>
            </a:schemeClr>
          </a:solidFill>
        </p:spPr>
        <p:txBody>
          <a:bodyPr wrap="none">
            <a:spAutoFit/>
          </a:bodyPr>
          <a:lstStyle/>
          <a:p>
            <a:pPr algn="ctr"/>
            <a:r>
              <a:rPr lang="ar-SA" sz="2800" dirty="0">
                <a:latin typeface="Sakkal Majalla" panose="02000000000000000000" pitchFamily="2" charset="-78"/>
                <a:cs typeface="Sakkal Majalla" panose="02000000000000000000" pitchFamily="2" charset="-78"/>
              </a:rPr>
              <a:t>.</a:t>
            </a:r>
          </a:p>
        </p:txBody>
      </p:sp>
      <p:sp>
        <p:nvSpPr>
          <p:cNvPr id="17" name="مستطيل 16">
            <a:hlinkClick r:id="rId3" action="ppaction://hlinksldjump"/>
            <a:extLst>
              <a:ext uri="{FF2B5EF4-FFF2-40B4-BE49-F238E27FC236}">
                <a16:creationId xmlns:a16="http://schemas.microsoft.com/office/drawing/2014/main" xmlns="" id="{66C40056-5AA2-4810-B505-A7731B1A2714}"/>
              </a:ext>
            </a:extLst>
          </p:cNvPr>
          <p:cNvSpPr/>
          <p:nvPr/>
        </p:nvSpPr>
        <p:spPr>
          <a:xfrm>
            <a:off x="8249067" y="1604268"/>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1.تعريف الزكاة وما تجب فيه</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4342219" y="1619704"/>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2.شروط الزكاة.</a:t>
            </a:r>
          </a:p>
        </p:txBody>
      </p:sp>
      <p:sp>
        <p:nvSpPr>
          <p:cNvPr id="19"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35372" y="1604267"/>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r>
              <a:rPr lang="ar-SA" sz="2800" dirty="0">
                <a:solidFill>
                  <a:schemeClr val="tx1"/>
                </a:solidFill>
                <a:latin typeface="Sakkal Majalla" panose="02000000000000000000" pitchFamily="2" charset="-78"/>
                <a:cs typeface="Sakkal Majalla" panose="02000000000000000000" pitchFamily="2" charset="-78"/>
              </a:rPr>
              <a:t>ما لا يشترط فيه الحول.</a:t>
            </a:r>
          </a:p>
        </p:txBody>
      </p:sp>
      <p:sp>
        <p:nvSpPr>
          <p:cNvPr id="21"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8249067" y="2619294"/>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4.موت الأصل قبل نتوج الفرع.</a:t>
            </a:r>
          </a:p>
        </p:txBody>
      </p:sp>
      <p:sp>
        <p:nvSpPr>
          <p:cNvPr id="22"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4342219" y="2664825"/>
            <a:ext cx="3573446" cy="688975"/>
          </a:xfrm>
          <a:custGeom>
            <a:avLst/>
            <a:gdLst>
              <a:gd name="connsiteX0" fmla="*/ 0 w 3573446"/>
              <a:gd name="connsiteY0" fmla="*/ 0 h 688975"/>
              <a:gd name="connsiteX1" fmla="*/ 3573446 w 3573446"/>
              <a:gd name="connsiteY1" fmla="*/ 0 h 688975"/>
              <a:gd name="connsiteX2" fmla="*/ 3573446 w 3573446"/>
              <a:gd name="connsiteY2" fmla="*/ 688975 h 688975"/>
              <a:gd name="connsiteX3" fmla="*/ 0 w 3573446"/>
              <a:gd name="connsiteY3" fmla="*/ 688975 h 688975"/>
              <a:gd name="connsiteX4" fmla="*/ 0 w 3573446"/>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446" h="688975" fill="none" extrusionOk="0">
                <a:moveTo>
                  <a:pt x="0" y="0"/>
                </a:moveTo>
                <a:cubicBezTo>
                  <a:pt x="1374754" y="92772"/>
                  <a:pt x="2679475" y="-159028"/>
                  <a:pt x="3573446" y="0"/>
                </a:cubicBezTo>
                <a:cubicBezTo>
                  <a:pt x="3576741" y="172698"/>
                  <a:pt x="3580993" y="576162"/>
                  <a:pt x="3573446" y="688975"/>
                </a:cubicBezTo>
                <a:cubicBezTo>
                  <a:pt x="2815552" y="819415"/>
                  <a:pt x="662770" y="619382"/>
                  <a:pt x="0" y="688975"/>
                </a:cubicBezTo>
                <a:cubicBezTo>
                  <a:pt x="16258" y="414334"/>
                  <a:pt x="-14962" y="209661"/>
                  <a:pt x="0" y="0"/>
                </a:cubicBezTo>
                <a:close/>
              </a:path>
              <a:path w="3573446" h="688975" stroke="0" extrusionOk="0">
                <a:moveTo>
                  <a:pt x="0" y="0"/>
                </a:moveTo>
                <a:cubicBezTo>
                  <a:pt x="744935" y="-38391"/>
                  <a:pt x="2468800" y="-2710"/>
                  <a:pt x="3573446" y="0"/>
                </a:cubicBezTo>
                <a:cubicBezTo>
                  <a:pt x="3551402" y="198237"/>
                  <a:pt x="3547318" y="451527"/>
                  <a:pt x="3573446" y="688975"/>
                </a:cubicBezTo>
                <a:cubicBezTo>
                  <a:pt x="2115102" y="643502"/>
                  <a:pt x="132056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5.متى يبدأ الحول إذا لم يبلغ الأصل نصابًا؟</a:t>
            </a:r>
          </a:p>
        </p:txBody>
      </p:sp>
      <p:sp>
        <p:nvSpPr>
          <p:cNvPr id="23"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435372" y="2619293"/>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6.متى يبدأ الحول إذا انتقل المال للوارث؟</a:t>
            </a:r>
          </a:p>
        </p:txBody>
      </p:sp>
      <p:sp>
        <p:nvSpPr>
          <p:cNvPr id="24"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8249067" y="3634320"/>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 متى يزكي من تعلق بماله حقّ؟</a:t>
            </a:r>
          </a:p>
        </p:txBody>
      </p:sp>
      <p:sp>
        <p:nvSpPr>
          <p:cNvPr id="25"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342219" y="3634319"/>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8. من كان في ماله حقّ ينقص النصاب.</a:t>
            </a:r>
          </a:p>
        </p:txBody>
      </p:sp>
      <p:sp>
        <p:nvSpPr>
          <p:cNvPr id="26"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435372" y="3602669"/>
            <a:ext cx="3567516" cy="688975"/>
          </a:xfrm>
          <a:custGeom>
            <a:avLst/>
            <a:gdLst>
              <a:gd name="connsiteX0" fmla="*/ 0 w 3567516"/>
              <a:gd name="connsiteY0" fmla="*/ 0 h 688975"/>
              <a:gd name="connsiteX1" fmla="*/ 3567516 w 3567516"/>
              <a:gd name="connsiteY1" fmla="*/ 0 h 688975"/>
              <a:gd name="connsiteX2" fmla="*/ 3567516 w 3567516"/>
              <a:gd name="connsiteY2" fmla="*/ 688975 h 688975"/>
              <a:gd name="connsiteX3" fmla="*/ 0 w 3567516"/>
              <a:gd name="connsiteY3" fmla="*/ 688975 h 688975"/>
              <a:gd name="connsiteX4" fmla="*/ 0 w 3567516"/>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6" h="688975" fill="none" extrusionOk="0">
                <a:moveTo>
                  <a:pt x="0" y="0"/>
                </a:moveTo>
                <a:cubicBezTo>
                  <a:pt x="1703869" y="92772"/>
                  <a:pt x="2985807" y="-159028"/>
                  <a:pt x="3567516" y="0"/>
                </a:cubicBezTo>
                <a:cubicBezTo>
                  <a:pt x="3570811" y="172698"/>
                  <a:pt x="3575063" y="576162"/>
                  <a:pt x="3567516" y="688975"/>
                </a:cubicBezTo>
                <a:cubicBezTo>
                  <a:pt x="2704472" y="819415"/>
                  <a:pt x="1287010" y="619382"/>
                  <a:pt x="0" y="688975"/>
                </a:cubicBezTo>
                <a:cubicBezTo>
                  <a:pt x="16258" y="414334"/>
                  <a:pt x="-14962" y="209661"/>
                  <a:pt x="0" y="0"/>
                </a:cubicBezTo>
                <a:close/>
              </a:path>
              <a:path w="3567516" h="688975" stroke="0" extrusionOk="0">
                <a:moveTo>
                  <a:pt x="0" y="0"/>
                </a:moveTo>
                <a:cubicBezTo>
                  <a:pt x="1071678" y="-38391"/>
                  <a:pt x="3119510" y="-2710"/>
                  <a:pt x="3567516" y="0"/>
                </a:cubicBezTo>
                <a:cubicBezTo>
                  <a:pt x="3545472" y="198237"/>
                  <a:pt x="3541388" y="451527"/>
                  <a:pt x="3567516" y="688975"/>
                </a:cubicBezTo>
                <a:cubicBezTo>
                  <a:pt x="3041024" y="643502"/>
                  <a:pt x="856495"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9.مسائل في انعقاد و انقطاع الحول.</a:t>
            </a:r>
          </a:p>
        </p:txBody>
      </p:sp>
      <p:sp>
        <p:nvSpPr>
          <p:cNvPr id="27"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8249067" y="4640450"/>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10.فيم تجب الزكاة</a:t>
            </a:r>
          </a:p>
        </p:txBody>
      </p:sp>
      <p:sp>
        <p:nvSpPr>
          <p:cNvPr id="28"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4342219" y="4603813"/>
            <a:ext cx="3567517" cy="688975"/>
          </a:xfrm>
          <a:custGeom>
            <a:avLst/>
            <a:gdLst>
              <a:gd name="connsiteX0" fmla="*/ 0 w 3567517"/>
              <a:gd name="connsiteY0" fmla="*/ 0 h 688975"/>
              <a:gd name="connsiteX1" fmla="*/ 3567517 w 3567517"/>
              <a:gd name="connsiteY1" fmla="*/ 0 h 688975"/>
              <a:gd name="connsiteX2" fmla="*/ 3567517 w 3567517"/>
              <a:gd name="connsiteY2" fmla="*/ 688975 h 688975"/>
              <a:gd name="connsiteX3" fmla="*/ 0 w 3567517"/>
              <a:gd name="connsiteY3" fmla="*/ 688975 h 688975"/>
              <a:gd name="connsiteX4" fmla="*/ 0 w 356751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7" h="688975" fill="none" extrusionOk="0">
                <a:moveTo>
                  <a:pt x="0" y="0"/>
                </a:moveTo>
                <a:cubicBezTo>
                  <a:pt x="1703813" y="92772"/>
                  <a:pt x="2985514" y="-159028"/>
                  <a:pt x="3567517" y="0"/>
                </a:cubicBezTo>
                <a:cubicBezTo>
                  <a:pt x="3570812" y="172698"/>
                  <a:pt x="3575064" y="576162"/>
                  <a:pt x="3567517" y="688975"/>
                </a:cubicBezTo>
                <a:cubicBezTo>
                  <a:pt x="2705455" y="819415"/>
                  <a:pt x="1287869" y="619382"/>
                  <a:pt x="0" y="688975"/>
                </a:cubicBezTo>
                <a:cubicBezTo>
                  <a:pt x="16258" y="414334"/>
                  <a:pt x="-14962" y="209661"/>
                  <a:pt x="0" y="0"/>
                </a:cubicBezTo>
                <a:close/>
              </a:path>
              <a:path w="3567517" h="688975" stroke="0" extrusionOk="0">
                <a:moveTo>
                  <a:pt x="0" y="0"/>
                </a:moveTo>
                <a:cubicBezTo>
                  <a:pt x="1071623" y="-38391"/>
                  <a:pt x="3118436" y="-2710"/>
                  <a:pt x="3567517" y="0"/>
                </a:cubicBezTo>
                <a:cubicBezTo>
                  <a:pt x="3545473" y="198237"/>
                  <a:pt x="3541389" y="451527"/>
                  <a:pt x="3567517" y="688975"/>
                </a:cubicBezTo>
                <a:cubicBezTo>
                  <a:pt x="3041109" y="643502"/>
                  <a:pt x="85681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latin typeface="Sakkal Majalla" panose="02000000000000000000" pitchFamily="2" charset="-78"/>
                <a:cs typeface="Sakkal Majalla" panose="02000000000000000000" pitchFamily="2" charset="-78"/>
              </a:rPr>
              <a:t>11.إتلاف المالك النصاب .</a:t>
            </a:r>
          </a:p>
        </p:txBody>
      </p:sp>
      <p:sp>
        <p:nvSpPr>
          <p:cNvPr id="29"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435373" y="4603813"/>
            <a:ext cx="3571610" cy="688975"/>
          </a:xfrm>
          <a:custGeom>
            <a:avLst/>
            <a:gdLst>
              <a:gd name="connsiteX0" fmla="*/ 0 w 3571610"/>
              <a:gd name="connsiteY0" fmla="*/ 0 h 688975"/>
              <a:gd name="connsiteX1" fmla="*/ 3571610 w 3571610"/>
              <a:gd name="connsiteY1" fmla="*/ 0 h 688975"/>
              <a:gd name="connsiteX2" fmla="*/ 3571610 w 3571610"/>
              <a:gd name="connsiteY2" fmla="*/ 688975 h 688975"/>
              <a:gd name="connsiteX3" fmla="*/ 0 w 3571610"/>
              <a:gd name="connsiteY3" fmla="*/ 688975 h 688975"/>
              <a:gd name="connsiteX4" fmla="*/ 0 w 3571610"/>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610" h="688975" fill="none" extrusionOk="0">
                <a:moveTo>
                  <a:pt x="0" y="0"/>
                </a:moveTo>
                <a:cubicBezTo>
                  <a:pt x="1476652" y="92772"/>
                  <a:pt x="1787493" y="-159028"/>
                  <a:pt x="3571610" y="0"/>
                </a:cubicBezTo>
                <a:cubicBezTo>
                  <a:pt x="3574905" y="172698"/>
                  <a:pt x="3579157" y="576162"/>
                  <a:pt x="3571610" y="688975"/>
                </a:cubicBezTo>
                <a:cubicBezTo>
                  <a:pt x="2442530" y="819415"/>
                  <a:pt x="517412" y="619382"/>
                  <a:pt x="0" y="688975"/>
                </a:cubicBezTo>
                <a:cubicBezTo>
                  <a:pt x="16258" y="414334"/>
                  <a:pt x="-14962" y="209661"/>
                  <a:pt x="0" y="0"/>
                </a:cubicBezTo>
                <a:close/>
              </a:path>
              <a:path w="3571610" h="688975" stroke="0" extrusionOk="0">
                <a:moveTo>
                  <a:pt x="0" y="0"/>
                </a:moveTo>
                <a:cubicBezTo>
                  <a:pt x="846099" y="-38391"/>
                  <a:pt x="3008898" y="-2710"/>
                  <a:pt x="3571610" y="0"/>
                </a:cubicBezTo>
                <a:cubicBezTo>
                  <a:pt x="3549566" y="198237"/>
                  <a:pt x="3545482" y="451527"/>
                  <a:pt x="3571610" y="688975"/>
                </a:cubicBezTo>
                <a:cubicBezTo>
                  <a:pt x="1959960" y="643502"/>
                  <a:pt x="73506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latin typeface="Sakkal Majalla" panose="02000000000000000000" pitchFamily="2" charset="-78"/>
                <a:cs typeface="Sakkal Majalla" panose="02000000000000000000" pitchFamily="2" charset="-78"/>
              </a:rPr>
              <a:t>12. ما لا يعتبر في وجوب الزكاة.</a:t>
            </a:r>
          </a:p>
        </p:txBody>
      </p:sp>
      <p:sp>
        <p:nvSpPr>
          <p:cNvPr id="30"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7443848" y="5573307"/>
            <a:ext cx="2908837" cy="688975"/>
          </a:xfrm>
          <a:custGeom>
            <a:avLst/>
            <a:gdLst>
              <a:gd name="connsiteX0" fmla="*/ 0 w 2908837"/>
              <a:gd name="connsiteY0" fmla="*/ 0 h 688975"/>
              <a:gd name="connsiteX1" fmla="*/ 2908837 w 2908837"/>
              <a:gd name="connsiteY1" fmla="*/ 0 h 688975"/>
              <a:gd name="connsiteX2" fmla="*/ 2908837 w 2908837"/>
              <a:gd name="connsiteY2" fmla="*/ 688975 h 688975"/>
              <a:gd name="connsiteX3" fmla="*/ 0 w 2908837"/>
              <a:gd name="connsiteY3" fmla="*/ 688975 h 688975"/>
              <a:gd name="connsiteX4" fmla="*/ 0 w 290883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837" h="688975" fill="none" extrusionOk="0">
                <a:moveTo>
                  <a:pt x="0" y="0"/>
                </a:moveTo>
                <a:cubicBezTo>
                  <a:pt x="1027408" y="92772"/>
                  <a:pt x="1470671" y="-159028"/>
                  <a:pt x="2908837" y="0"/>
                </a:cubicBezTo>
                <a:cubicBezTo>
                  <a:pt x="2912132" y="172698"/>
                  <a:pt x="2916384" y="576162"/>
                  <a:pt x="2908837" y="688975"/>
                </a:cubicBezTo>
                <a:cubicBezTo>
                  <a:pt x="2214788" y="819415"/>
                  <a:pt x="1026016" y="619382"/>
                  <a:pt x="0" y="688975"/>
                </a:cubicBezTo>
                <a:cubicBezTo>
                  <a:pt x="16258" y="414334"/>
                  <a:pt x="-14962" y="209661"/>
                  <a:pt x="0" y="0"/>
                </a:cubicBezTo>
                <a:close/>
              </a:path>
              <a:path w="2908837" h="688975" stroke="0" extrusionOk="0">
                <a:moveTo>
                  <a:pt x="0" y="0"/>
                </a:moveTo>
                <a:cubicBezTo>
                  <a:pt x="1295281" y="-38391"/>
                  <a:pt x="1881585" y="-2710"/>
                  <a:pt x="2908837" y="0"/>
                </a:cubicBezTo>
                <a:cubicBezTo>
                  <a:pt x="2886793" y="198237"/>
                  <a:pt x="2882709" y="451527"/>
                  <a:pt x="2908837" y="688975"/>
                </a:cubicBezTo>
                <a:cubicBezTo>
                  <a:pt x="1805360" y="643502"/>
                  <a:pt x="1140270"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latin typeface="Sakkal Majalla" panose="02000000000000000000" pitchFamily="2" charset="-78"/>
                <a:cs typeface="Sakkal Majalla" panose="02000000000000000000" pitchFamily="2" charset="-78"/>
              </a:rPr>
              <a:t>13.عدم سقوط الزكاة إذا مات من وجبت عليه.</a:t>
            </a:r>
          </a:p>
        </p:txBody>
      </p:sp>
      <p:sp>
        <p:nvSpPr>
          <p:cNvPr id="31"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4274558" y="5570991"/>
            <a:ext cx="2908837" cy="688975"/>
          </a:xfrm>
          <a:custGeom>
            <a:avLst/>
            <a:gdLst>
              <a:gd name="connsiteX0" fmla="*/ 0 w 2908837"/>
              <a:gd name="connsiteY0" fmla="*/ 0 h 688975"/>
              <a:gd name="connsiteX1" fmla="*/ 2908837 w 2908837"/>
              <a:gd name="connsiteY1" fmla="*/ 0 h 688975"/>
              <a:gd name="connsiteX2" fmla="*/ 2908837 w 2908837"/>
              <a:gd name="connsiteY2" fmla="*/ 688975 h 688975"/>
              <a:gd name="connsiteX3" fmla="*/ 0 w 2908837"/>
              <a:gd name="connsiteY3" fmla="*/ 688975 h 688975"/>
              <a:gd name="connsiteX4" fmla="*/ 0 w 290883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837" h="688975" fill="none" extrusionOk="0">
                <a:moveTo>
                  <a:pt x="0" y="0"/>
                </a:moveTo>
                <a:cubicBezTo>
                  <a:pt x="1027408" y="92772"/>
                  <a:pt x="1470671" y="-159028"/>
                  <a:pt x="2908837" y="0"/>
                </a:cubicBezTo>
                <a:cubicBezTo>
                  <a:pt x="2912132" y="172698"/>
                  <a:pt x="2916384" y="576162"/>
                  <a:pt x="2908837" y="688975"/>
                </a:cubicBezTo>
                <a:cubicBezTo>
                  <a:pt x="2214788" y="819415"/>
                  <a:pt x="1026016" y="619382"/>
                  <a:pt x="0" y="688975"/>
                </a:cubicBezTo>
                <a:cubicBezTo>
                  <a:pt x="16258" y="414334"/>
                  <a:pt x="-14962" y="209661"/>
                  <a:pt x="0" y="0"/>
                </a:cubicBezTo>
                <a:close/>
              </a:path>
              <a:path w="2908837" h="688975" stroke="0" extrusionOk="0">
                <a:moveTo>
                  <a:pt x="0" y="0"/>
                </a:moveTo>
                <a:cubicBezTo>
                  <a:pt x="1295281" y="-38391"/>
                  <a:pt x="1881585" y="-2710"/>
                  <a:pt x="2908837" y="0"/>
                </a:cubicBezTo>
                <a:cubicBezTo>
                  <a:pt x="2886793" y="198237"/>
                  <a:pt x="2882709" y="451527"/>
                  <a:pt x="2908837" y="688975"/>
                </a:cubicBezTo>
                <a:cubicBezTo>
                  <a:pt x="1805360" y="643502"/>
                  <a:pt x="1140270"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latin typeface="Sakkal Majalla" panose="02000000000000000000" pitchFamily="2" charset="-78"/>
                <a:cs typeface="Sakkal Majalla" panose="02000000000000000000" pitchFamily="2" charset="-78"/>
              </a:rPr>
              <a:t>14. ما يقدم على الزكاة.</a:t>
            </a:r>
          </a:p>
        </p:txBody>
      </p:sp>
      <p:pic>
        <p:nvPicPr>
          <p:cNvPr id="34" name="صورة 33"/>
          <p:cNvPicPr>
            <a:picLocks noChangeAspect="1"/>
          </p:cNvPicPr>
          <p:nvPr/>
        </p:nvPicPr>
        <p:blipFill>
          <a:blip r:embed="rId13">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041531" y="513045"/>
            <a:ext cx="939420" cy="939420"/>
          </a:xfrm>
          <a:prstGeom prst="rect">
            <a:avLst/>
          </a:prstGeom>
        </p:spPr>
      </p:pic>
      <p:sp>
        <p:nvSpPr>
          <p:cNvPr id="20" name="مستطيل 16">
            <a:hlinkClick r:id="rId14" action="ppaction://hlinksldjump"/>
            <a:extLst>
              <a:ext uri="{FF2B5EF4-FFF2-40B4-BE49-F238E27FC236}">
                <a16:creationId xmlns:a16="http://schemas.microsoft.com/office/drawing/2014/main" xmlns="" id="{66C40056-5AA2-4810-B505-A7731B1A2714}"/>
              </a:ext>
            </a:extLst>
          </p:cNvPr>
          <p:cNvSpPr/>
          <p:nvPr/>
        </p:nvSpPr>
        <p:spPr>
          <a:xfrm>
            <a:off x="1395166" y="5573303"/>
            <a:ext cx="2607721" cy="688975"/>
          </a:xfrm>
          <a:custGeom>
            <a:avLst/>
            <a:gdLst>
              <a:gd name="connsiteX0" fmla="*/ 0 w 2607721"/>
              <a:gd name="connsiteY0" fmla="*/ 0 h 688975"/>
              <a:gd name="connsiteX1" fmla="*/ 2607721 w 2607721"/>
              <a:gd name="connsiteY1" fmla="*/ 0 h 688975"/>
              <a:gd name="connsiteX2" fmla="*/ 2607721 w 2607721"/>
              <a:gd name="connsiteY2" fmla="*/ 688975 h 688975"/>
              <a:gd name="connsiteX3" fmla="*/ 0 w 2607721"/>
              <a:gd name="connsiteY3" fmla="*/ 688975 h 688975"/>
              <a:gd name="connsiteX4" fmla="*/ 0 w 2607721"/>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721" h="688975" fill="none" extrusionOk="0">
                <a:moveTo>
                  <a:pt x="0" y="0"/>
                </a:moveTo>
                <a:cubicBezTo>
                  <a:pt x="731843" y="92772"/>
                  <a:pt x="2283665" y="-159028"/>
                  <a:pt x="2607721" y="0"/>
                </a:cubicBezTo>
                <a:cubicBezTo>
                  <a:pt x="2611016" y="172698"/>
                  <a:pt x="2615268" y="576162"/>
                  <a:pt x="2607721" y="688975"/>
                </a:cubicBezTo>
                <a:cubicBezTo>
                  <a:pt x="2274785" y="819415"/>
                  <a:pt x="959711" y="619382"/>
                  <a:pt x="0" y="688975"/>
                </a:cubicBezTo>
                <a:cubicBezTo>
                  <a:pt x="16258" y="414334"/>
                  <a:pt x="-14962" y="209661"/>
                  <a:pt x="0" y="0"/>
                </a:cubicBezTo>
                <a:close/>
              </a:path>
              <a:path w="2607721" h="688975" stroke="0" extrusionOk="0">
                <a:moveTo>
                  <a:pt x="0" y="0"/>
                </a:moveTo>
                <a:cubicBezTo>
                  <a:pt x="758823" y="-38391"/>
                  <a:pt x="2227943" y="-2710"/>
                  <a:pt x="2607721" y="0"/>
                </a:cubicBezTo>
                <a:cubicBezTo>
                  <a:pt x="2585677" y="198237"/>
                  <a:pt x="2581593" y="451527"/>
                  <a:pt x="2607721" y="688975"/>
                </a:cubicBezTo>
                <a:cubicBezTo>
                  <a:pt x="1872313" y="643502"/>
                  <a:pt x="1062235"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15. الأسئلة.</a:t>
            </a:r>
            <a:endParaRPr lang="en-US" sz="28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مستطيل 1">
            <a:hlinkClick r:id="rId15" action="ppaction://hlinksldjump"/>
            <a:extLst>
              <a:ext uri="{FF2B5EF4-FFF2-40B4-BE49-F238E27FC236}">
                <a16:creationId xmlns:a16="http://schemas.microsoft.com/office/drawing/2014/main" xmlns="" id="{BEEF4229-15A5-4741-8761-3822685BFE1C}"/>
              </a:ext>
            </a:extLst>
          </p:cNvPr>
          <p:cNvSpPr/>
          <p:nvPr/>
        </p:nvSpPr>
        <p:spPr>
          <a:xfrm>
            <a:off x="250990" y="597117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
        <p:nvSpPr>
          <p:cNvPr id="33" name="مربع نص 32">
            <a:extLst>
              <a:ext uri="{FF2B5EF4-FFF2-40B4-BE49-F238E27FC236}">
                <a16:creationId xmlns:a16="http://schemas.microsoft.com/office/drawing/2014/main" xmlns="" id="{650DCFDE-255E-40F1-A525-69130091C3C8}"/>
              </a:ext>
            </a:extLst>
          </p:cNvPr>
          <p:cNvSpPr txBox="1"/>
          <p:nvPr/>
        </p:nvSpPr>
        <p:spPr>
          <a:xfrm>
            <a:off x="3280229" y="705756"/>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168402425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13B23DEF-62E5-4318-9652-D82F6CD33CBD}"/>
              </a:ext>
            </a:extLst>
          </p:cNvPr>
          <p:cNvSpPr/>
          <p:nvPr/>
        </p:nvSpPr>
        <p:spPr>
          <a:xfrm>
            <a:off x="477918" y="5347253"/>
            <a:ext cx="3680816" cy="584775"/>
          </a:xfrm>
          <a:prstGeom prst="rect">
            <a:avLst/>
          </a:prstGeom>
        </p:spPr>
        <p:txBody>
          <a:bodyPr wrap="none">
            <a:spAutoFit/>
          </a:bodyPr>
          <a:lstStyle/>
          <a:p>
            <a:r>
              <a:rPr lang="ar-SA" sz="3200" dirty="0" smtClean="0">
                <a:solidFill>
                  <a:schemeClr val="bg2">
                    <a:lumMod val="25000"/>
                  </a:schemeClr>
                </a:solidFill>
                <a:latin typeface="Microsoft Uighur" pitchFamily="2" charset="-78"/>
                <a:cs typeface="Microsoft Uighur" pitchFamily="2" charset="-78"/>
              </a:rPr>
              <a:t>-</a:t>
            </a:r>
            <a:r>
              <a:rPr lang="ar-SA" sz="3200" dirty="0" smtClean="0">
                <a:solidFill>
                  <a:schemeClr val="bg2">
                    <a:lumMod val="25000"/>
                  </a:schemeClr>
                </a:solidFill>
                <a:latin typeface="Microsoft Uighur" pitchFamily="2" charset="-78"/>
                <a:cs typeface="Microsoft Uighur" pitchFamily="2" charset="-78"/>
              </a:rPr>
              <a:t>فصل في</a:t>
            </a:r>
            <a:r>
              <a:rPr lang="ar-SA" sz="3200" dirty="0" smtClean="0">
                <a:solidFill>
                  <a:schemeClr val="bg2">
                    <a:lumMod val="25000"/>
                  </a:schemeClr>
                </a:solidFill>
                <a:latin typeface="Microsoft Uighur" pitchFamily="2" charset="-78"/>
                <a:cs typeface="Microsoft Uighur" pitchFamily="2" charset="-78"/>
              </a:rPr>
              <a:t> مقدار زكاة الحبوب </a:t>
            </a:r>
            <a:r>
              <a:rPr lang="ar-SA" sz="3200" dirty="0">
                <a:solidFill>
                  <a:schemeClr val="bg2">
                    <a:lumMod val="25000"/>
                  </a:schemeClr>
                </a:solidFill>
                <a:latin typeface="Microsoft Uighur" pitchFamily="2" charset="-78"/>
                <a:cs typeface="Microsoft Uighur" pitchFamily="2" charset="-78"/>
              </a:rPr>
              <a:t>والثمار-</a:t>
            </a:r>
          </a:p>
        </p:txBody>
      </p:sp>
      <p:sp>
        <p:nvSpPr>
          <p:cNvPr id="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6" y="6398633"/>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00508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مخطط انسيابي: معالجة متعاقبة 20">
            <a:extLst>
              <a:ext uri="{FF2B5EF4-FFF2-40B4-BE49-F238E27FC236}">
                <a16:creationId xmlns:a16="http://schemas.microsoft.com/office/drawing/2014/main" xmlns="" id="{829AC7D4-D10E-4B6B-BD97-706DE74DA112}"/>
              </a:ext>
            </a:extLst>
          </p:cNvPr>
          <p:cNvSpPr/>
          <p:nvPr/>
        </p:nvSpPr>
        <p:spPr>
          <a:xfrm>
            <a:off x="1294287" y="5081532"/>
            <a:ext cx="6829008"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22" name="صورة 21">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700518" y="5199277"/>
            <a:ext cx="367943" cy="468630"/>
          </a:xfrm>
          <a:prstGeom prst="rect">
            <a:avLst/>
          </a:prstGeom>
        </p:spPr>
      </p:pic>
      <p:sp>
        <p:nvSpPr>
          <p:cNvPr id="2" name="مربع نص 1"/>
          <p:cNvSpPr txBox="1"/>
          <p:nvPr/>
        </p:nvSpPr>
        <p:spPr>
          <a:xfrm>
            <a:off x="1664656" y="910406"/>
            <a:ext cx="6177884" cy="523220"/>
          </a:xfrm>
          <a:prstGeom prst="rect">
            <a:avLst/>
          </a:prstGeom>
          <a:noFill/>
        </p:spPr>
        <p:txBody>
          <a:bodyPr wrap="square" rtlCol="1">
            <a:spAutoFit/>
          </a:bodyPr>
          <a:lstStyle/>
          <a:p>
            <a:r>
              <a:rPr lang="ar-SA" sz="2800" dirty="0">
                <a:solidFill>
                  <a:prstClr val="black"/>
                </a:solidFill>
                <a:latin typeface="Sakkal Majalla" panose="02000000000000000000" pitchFamily="2" charset="-78"/>
                <a:cs typeface="Sakkal Majalla" panose="02000000000000000000" pitchFamily="2" charset="-78"/>
              </a:rPr>
              <a:t>فيما سقي بلا مؤنة، كالغيث والسيوح والبعلي الشارب بعروقه.</a:t>
            </a:r>
          </a:p>
        </p:txBody>
      </p:sp>
      <p:sp>
        <p:nvSpPr>
          <p:cNvPr id="3" name="مستطيل 2"/>
          <p:cNvSpPr/>
          <p:nvPr/>
        </p:nvSpPr>
        <p:spPr>
          <a:xfrm>
            <a:off x="-140743" y="4477178"/>
            <a:ext cx="4046559" cy="523220"/>
          </a:xfrm>
          <a:prstGeom prst="rect">
            <a:avLst/>
          </a:prstGeom>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ليخرج من عهدة الواجب بيقين.</a:t>
            </a:r>
          </a:p>
        </p:txBody>
      </p:sp>
      <p:sp>
        <p:nvSpPr>
          <p:cNvPr id="5" name="مستطيل 4"/>
          <p:cNvSpPr/>
          <p:nvPr/>
        </p:nvSpPr>
        <p:spPr>
          <a:xfrm>
            <a:off x="7842540" y="2803602"/>
            <a:ext cx="3865963" cy="523220"/>
          </a:xfrm>
          <a:prstGeom prst="rect">
            <a:avLst/>
          </a:prstGeom>
          <a:solidFill>
            <a:srgbClr val="9AB9E7">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ويجب " ثلاثة أرباعه " أي أرباع العشر:</a:t>
            </a:r>
          </a:p>
        </p:txBody>
      </p:sp>
      <p:sp>
        <p:nvSpPr>
          <p:cNvPr id="6" name="مستطيل 5"/>
          <p:cNvSpPr/>
          <p:nvPr/>
        </p:nvSpPr>
        <p:spPr>
          <a:xfrm>
            <a:off x="0" y="2798904"/>
            <a:ext cx="7842540" cy="523220"/>
          </a:xfrm>
          <a:prstGeom prst="rect">
            <a:avLst/>
          </a:prstGeom>
        </p:spPr>
        <p:txBody>
          <a:bodyPr wrap="square">
            <a:spAutoFit/>
          </a:bodyPr>
          <a:lstStyle/>
          <a:p>
            <a:r>
              <a:rPr lang="ar-SA" sz="2700" dirty="0">
                <a:solidFill>
                  <a:prstClr val="black"/>
                </a:solidFill>
                <a:latin typeface="Sakkal Majalla" panose="02000000000000000000" pitchFamily="2" charset="-78"/>
                <a:cs typeface="Sakkal Majalla" panose="02000000000000000000" pitchFamily="2" charset="-78"/>
              </a:rPr>
              <a:t>بهما، أي: فيما يشرب بلا مؤنة وبمؤنه نصفين، قال في " المبدع ": بغير خلاف نعلمه.</a:t>
            </a:r>
            <a:endParaRPr lang="ar-SA" sz="2700" dirty="0">
              <a:solidFill>
                <a:prstClr val="black"/>
              </a:solidFill>
            </a:endParaRPr>
          </a:p>
        </p:txBody>
      </p:sp>
      <p:sp>
        <p:nvSpPr>
          <p:cNvPr id="7" name="مستطيل 6"/>
          <p:cNvSpPr/>
          <p:nvPr/>
        </p:nvSpPr>
        <p:spPr>
          <a:xfrm>
            <a:off x="991364" y="1519784"/>
            <a:ext cx="6851176" cy="523220"/>
          </a:xfrm>
          <a:prstGeom prst="rect">
            <a:avLst/>
          </a:prstGeom>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معها، أي: مع المؤنة كالدولاب تديره البقر والنواضح يستقى عليها.</a:t>
            </a:r>
          </a:p>
        </p:txBody>
      </p:sp>
      <p:sp>
        <p:nvSpPr>
          <p:cNvPr id="8" name="مستطيل 7"/>
          <p:cNvSpPr/>
          <p:nvPr/>
        </p:nvSpPr>
        <p:spPr>
          <a:xfrm>
            <a:off x="7842540" y="1519784"/>
            <a:ext cx="3865963" cy="523220"/>
          </a:xfrm>
          <a:prstGeom prst="rect">
            <a:avLst/>
          </a:prstGeom>
          <a:solidFill>
            <a:srgbClr val="9AB9E7">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ويجب نصفه -أي نصف العشر-:</a:t>
            </a:r>
          </a:p>
        </p:txBody>
      </p:sp>
      <p:sp>
        <p:nvSpPr>
          <p:cNvPr id="9" name="مستطيل 8"/>
          <p:cNvSpPr/>
          <p:nvPr/>
        </p:nvSpPr>
        <p:spPr>
          <a:xfrm>
            <a:off x="7842540" y="910406"/>
            <a:ext cx="3865963" cy="523220"/>
          </a:xfrm>
          <a:prstGeom prst="rect">
            <a:avLst/>
          </a:prstGeom>
          <a:solidFill>
            <a:srgbClr val="9AB9E7">
              <a:alpha val="50196"/>
            </a:srgbClr>
          </a:solidFill>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يجب عشر -وهو واحد من عشرة-: </a:t>
            </a:r>
            <a:endParaRPr lang="ar-SA" sz="2800" dirty="0">
              <a:solidFill>
                <a:prstClr val="black"/>
              </a:solidFill>
            </a:endParaRPr>
          </a:p>
        </p:txBody>
      </p:sp>
      <p:sp>
        <p:nvSpPr>
          <p:cNvPr id="11" name="مستطيل 10"/>
          <p:cNvSpPr/>
          <p:nvPr/>
        </p:nvSpPr>
        <p:spPr>
          <a:xfrm>
            <a:off x="3082564" y="3455448"/>
            <a:ext cx="6297915" cy="523220"/>
          </a:xfrm>
          <a:prstGeom prst="rect">
            <a:avLst/>
          </a:prstGeom>
          <a:noFill/>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-فإن تفاوتا، أي السقي بمؤنة وبغيرها فـالاعتبار:</a:t>
            </a:r>
          </a:p>
        </p:txBody>
      </p:sp>
      <p:sp>
        <p:nvSpPr>
          <p:cNvPr id="12" name="مستطيل 11"/>
          <p:cNvSpPr/>
          <p:nvPr/>
        </p:nvSpPr>
        <p:spPr>
          <a:xfrm>
            <a:off x="7987499" y="4416013"/>
            <a:ext cx="4133055" cy="954107"/>
          </a:xfrm>
          <a:prstGeom prst="rect">
            <a:avLst/>
          </a:prstGeom>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لأن اعتبار عدد السقي وما يسقى به في كل وقت مشقة، فاعتبر الأكثر كالسوم.</a:t>
            </a:r>
          </a:p>
        </p:txBody>
      </p:sp>
      <p:sp>
        <p:nvSpPr>
          <p:cNvPr id="13" name="مستطيل 12"/>
          <p:cNvSpPr/>
          <p:nvPr/>
        </p:nvSpPr>
        <p:spPr>
          <a:xfrm>
            <a:off x="1186358" y="5151953"/>
            <a:ext cx="6655560" cy="861774"/>
          </a:xfrm>
          <a:prstGeom prst="rect">
            <a:avLst/>
          </a:prstGeom>
        </p:spPr>
        <p:txBody>
          <a:bodyPr wrap="square">
            <a:spAutoFit/>
          </a:bodyPr>
          <a:lstStyle/>
          <a:p>
            <a:r>
              <a:rPr lang="ar-SA" sz="2500" dirty="0">
                <a:solidFill>
                  <a:prstClr val="black"/>
                </a:solidFill>
                <a:latin typeface="Sakkal Majalla" panose="02000000000000000000" pitchFamily="2" charset="-78"/>
                <a:cs typeface="Sakkal Majalla" panose="02000000000000000000" pitchFamily="2" charset="-78"/>
              </a:rPr>
              <a:t> وإذا كان له حائطان أحدهما يسقى بمؤنة، والآخر بغيرها: ضما في النصاب ولكل منهما حكم نفسه في سقيه بمؤنة وغيرها، ويصدق مالك فيما سقي به.</a:t>
            </a:r>
          </a:p>
        </p:txBody>
      </p:sp>
      <p:sp>
        <p:nvSpPr>
          <p:cNvPr id="4" name="مستطيل 3"/>
          <p:cNvSpPr/>
          <p:nvPr/>
        </p:nvSpPr>
        <p:spPr>
          <a:xfrm>
            <a:off x="228207" y="2193410"/>
            <a:ext cx="10418787" cy="523220"/>
          </a:xfrm>
          <a:prstGeom prst="rect">
            <a:avLst/>
          </a:prstGeom>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لقوله - صلى الله عليه وسلم - في حديث ابن عمر: «وما سقي بالنضح نصف العشر» رواه البخاري.</a:t>
            </a:r>
          </a:p>
        </p:txBody>
      </p:sp>
      <p:sp>
        <p:nvSpPr>
          <p:cNvPr id="14" name="مستطيل 13"/>
          <p:cNvSpPr/>
          <p:nvPr/>
        </p:nvSpPr>
        <p:spPr>
          <a:xfrm>
            <a:off x="10673444" y="2191332"/>
            <a:ext cx="1008609" cy="523220"/>
          </a:xfrm>
          <a:prstGeom prst="rect">
            <a:avLst/>
          </a:prstGeom>
          <a:solidFill>
            <a:srgbClr val="767171">
              <a:alpha val="50196"/>
            </a:srgbClr>
          </a:solidFill>
        </p:spPr>
        <p:txBody>
          <a:bodyPr wrap="non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الدليل : </a:t>
            </a:r>
            <a:endParaRPr lang="ar-SA" sz="2800" dirty="0">
              <a:solidFill>
                <a:prstClr val="black"/>
              </a:solidFill>
            </a:endParaRPr>
          </a:p>
        </p:txBody>
      </p:sp>
      <p:sp>
        <p:nvSpPr>
          <p:cNvPr id="15" name="مستطيل 14"/>
          <p:cNvSpPr/>
          <p:nvPr/>
        </p:nvSpPr>
        <p:spPr>
          <a:xfrm>
            <a:off x="8249839" y="3898198"/>
            <a:ext cx="3677609"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بأكثرهما نفعا ونموًا.</a:t>
            </a:r>
          </a:p>
        </p:txBody>
      </p:sp>
      <p:sp>
        <p:nvSpPr>
          <p:cNvPr id="16" name="مستطيل 15"/>
          <p:cNvSpPr/>
          <p:nvPr/>
        </p:nvSpPr>
        <p:spPr>
          <a:xfrm>
            <a:off x="228207" y="3925396"/>
            <a:ext cx="367760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ومع الجهل بأكثرهما نفعا : العُشر </a:t>
            </a:r>
            <a:endParaRPr lang="ar-SA" sz="3000" dirty="0">
              <a:solidFill>
                <a:prstClr val="black"/>
              </a:solidFill>
            </a:endParaRPr>
          </a:p>
        </p:txBody>
      </p:sp>
      <p:cxnSp>
        <p:nvCxnSpPr>
          <p:cNvPr id="17" name="رابط مستقيم 16"/>
          <p:cNvCxnSpPr>
            <a:cxnSpLocks/>
            <a:stCxn id="11" idx="1"/>
          </p:cNvCxnSpPr>
          <p:nvPr/>
        </p:nvCxnSpPr>
        <p:spPr>
          <a:xfrm flipH="1">
            <a:off x="2425274" y="3717058"/>
            <a:ext cx="684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رابط كسهم مستقيم 17"/>
          <p:cNvCxnSpPr/>
          <p:nvPr/>
        </p:nvCxnSpPr>
        <p:spPr>
          <a:xfrm>
            <a:off x="10059079" y="3717058"/>
            <a:ext cx="0"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رابط كسهم مستقيم 18"/>
          <p:cNvCxnSpPr/>
          <p:nvPr/>
        </p:nvCxnSpPr>
        <p:spPr>
          <a:xfrm>
            <a:off x="2425274" y="3717058"/>
            <a:ext cx="2"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رابط مستقيم 19"/>
          <p:cNvCxnSpPr>
            <a:cxnSpLocks/>
          </p:cNvCxnSpPr>
          <p:nvPr/>
        </p:nvCxnSpPr>
        <p:spPr>
          <a:xfrm flipH="1">
            <a:off x="9388381" y="3717058"/>
            <a:ext cx="684000" cy="0"/>
          </a:xfrm>
          <a:prstGeom prst="line">
            <a:avLst/>
          </a:prstGeom>
        </p:spPr>
        <p:style>
          <a:lnRef idx="3">
            <a:schemeClr val="accent5"/>
          </a:lnRef>
          <a:fillRef idx="0">
            <a:schemeClr val="accent5"/>
          </a:fillRef>
          <a:effectRef idx="2">
            <a:schemeClr val="accent5"/>
          </a:effectRef>
          <a:fontRef idx="minor">
            <a:schemeClr val="tx1"/>
          </a:fontRef>
        </p:style>
      </p:cxnSp>
      <p:sp>
        <p:nvSpPr>
          <p:cNvPr id="10" name="مستطيل 9"/>
          <p:cNvSpPr/>
          <p:nvPr/>
        </p:nvSpPr>
        <p:spPr>
          <a:xfrm>
            <a:off x="7563618" y="328457"/>
            <a:ext cx="411843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-[مقدار زكاة الحبوب والثمار]:</a:t>
            </a:r>
          </a:p>
        </p:txBody>
      </p:sp>
      <p:sp>
        <p:nvSpPr>
          <p:cNvPr id="24"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720324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مخطط انسيابي: معالجة متعاقبة 27">
            <a:extLst>
              <a:ext uri="{FF2B5EF4-FFF2-40B4-BE49-F238E27FC236}">
                <a16:creationId xmlns:a16="http://schemas.microsoft.com/office/drawing/2014/main" xmlns="" id="{829AC7D4-D10E-4B6B-BD97-706DE74DA112}"/>
              </a:ext>
            </a:extLst>
          </p:cNvPr>
          <p:cNvSpPr/>
          <p:nvPr/>
        </p:nvSpPr>
        <p:spPr>
          <a:xfrm>
            <a:off x="1433969" y="5812555"/>
            <a:ext cx="9338560" cy="507831"/>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29" name="صورة 28">
            <a:extLst>
              <a:ext uri="{FF2B5EF4-FFF2-40B4-BE49-F238E27FC236}">
                <a16:creationId xmlns:a16="http://schemas.microsoft.com/office/drawing/2014/main" xmlns="" id="{0E669D35-F3E2-43C9-95CA-BCA2D39895FA}"/>
              </a:ext>
            </a:extLst>
          </p:cNvPr>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264188" y="5885173"/>
            <a:ext cx="398887" cy="344112"/>
          </a:xfrm>
          <a:prstGeom prst="rect">
            <a:avLst/>
          </a:prstGeom>
        </p:spPr>
      </p:pic>
      <p:sp>
        <p:nvSpPr>
          <p:cNvPr id="2" name="مربع نص 1"/>
          <p:cNvSpPr txBox="1"/>
          <p:nvPr/>
        </p:nvSpPr>
        <p:spPr>
          <a:xfrm>
            <a:off x="8184154" y="1641290"/>
            <a:ext cx="3456000" cy="984885"/>
          </a:xfrm>
          <a:prstGeom prst="rect">
            <a:avLst/>
          </a:prstGeom>
          <a:solidFill>
            <a:srgbClr val="9AB9E7">
              <a:alpha val="50196"/>
            </a:srgbClr>
          </a:solidFill>
        </p:spPr>
        <p:txBody>
          <a:bodyPr wrap="square" rtlCol="1">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فلو باع الحب أو الثمرة أو تلفا بتعديه بعد لم تسقط.</a:t>
            </a:r>
          </a:p>
        </p:txBody>
      </p:sp>
      <p:sp>
        <p:nvSpPr>
          <p:cNvPr id="4" name="مستطيل 3"/>
          <p:cNvSpPr/>
          <p:nvPr/>
        </p:nvSpPr>
        <p:spPr>
          <a:xfrm>
            <a:off x="2837233" y="3708070"/>
            <a:ext cx="2290845" cy="538609"/>
          </a:xfrm>
          <a:prstGeom prst="rect">
            <a:avLst/>
          </a:prstGeom>
          <a:solidFill>
            <a:srgbClr val="9AB9E7">
              <a:alpha val="50196"/>
            </a:srgbClr>
          </a:solidFill>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وإن تلف البعض:  </a:t>
            </a:r>
          </a:p>
        </p:txBody>
      </p:sp>
      <p:sp>
        <p:nvSpPr>
          <p:cNvPr id="5" name="مستطيل 4"/>
          <p:cNvSpPr/>
          <p:nvPr/>
        </p:nvSpPr>
        <p:spPr>
          <a:xfrm>
            <a:off x="7343512" y="3708070"/>
            <a:ext cx="3456000" cy="1431161"/>
          </a:xfrm>
          <a:prstGeom prst="rect">
            <a:avLst/>
          </a:prstGeom>
          <a:solidFill>
            <a:srgbClr val="9AB9E7">
              <a:alpha val="50196"/>
            </a:srgbClr>
          </a:solidFill>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*فإن تلفت الحبوب أو الثمار  قبله، أي قبل جعلها في البيدر بغير تعد منه ولا تفريط: </a:t>
            </a:r>
          </a:p>
        </p:txBody>
      </p:sp>
      <p:sp>
        <p:nvSpPr>
          <p:cNvPr id="6" name="مستطيل 5"/>
          <p:cNvSpPr/>
          <p:nvPr/>
        </p:nvSpPr>
        <p:spPr>
          <a:xfrm>
            <a:off x="3798638" y="2578664"/>
            <a:ext cx="7842480" cy="538609"/>
          </a:xfrm>
          <a:prstGeom prst="rect">
            <a:avLst/>
          </a:prstGeom>
        </p:spPr>
        <p:txBody>
          <a:bodyPr wrap="square">
            <a:spAutoFit/>
          </a:bodyPr>
          <a:lstStyle/>
          <a:p>
            <a:r>
              <a:rPr lang="ar-SA" sz="2800" dirty="0">
                <a:solidFill>
                  <a:prstClr val="black"/>
                </a:solidFill>
                <a:latin typeface="Sakkal Majalla" panose="02000000000000000000" pitchFamily="2" charset="-78"/>
                <a:cs typeface="Sakkal Majalla" panose="02000000000000000000" pitchFamily="2" charset="-78"/>
              </a:rPr>
              <a:t>-ولا يستقر الوجوب إلا بجعلها في البيدر ونحوه، وهو موضع </a:t>
            </a:r>
            <a:r>
              <a:rPr lang="ar-SA" sz="2800" dirty="0" err="1">
                <a:solidFill>
                  <a:prstClr val="black"/>
                </a:solidFill>
                <a:latin typeface="Sakkal Majalla" panose="02000000000000000000" pitchFamily="2" charset="-78"/>
                <a:cs typeface="Sakkal Majalla" panose="02000000000000000000" pitchFamily="2" charset="-78"/>
              </a:rPr>
              <a:t>تشميسها</a:t>
            </a:r>
            <a:r>
              <a:rPr lang="ar-SA" sz="2800" dirty="0">
                <a:solidFill>
                  <a:prstClr val="black"/>
                </a:solidFill>
                <a:latin typeface="Sakkal Majalla" panose="02000000000000000000" pitchFamily="2" charset="-78"/>
                <a:cs typeface="Sakkal Majalla" panose="02000000000000000000" pitchFamily="2" charset="-78"/>
              </a:rPr>
              <a:t> وتيبيسها </a:t>
            </a:r>
          </a:p>
        </p:txBody>
      </p:sp>
      <p:sp>
        <p:nvSpPr>
          <p:cNvPr id="7" name="مستطيل 6"/>
          <p:cNvSpPr/>
          <p:nvPr/>
        </p:nvSpPr>
        <p:spPr>
          <a:xfrm>
            <a:off x="7154944" y="445650"/>
            <a:ext cx="455483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-إذا اشتد الحب وبدا صلاح الثمر: </a:t>
            </a:r>
          </a:p>
        </p:txBody>
      </p:sp>
      <p:sp>
        <p:nvSpPr>
          <p:cNvPr id="8" name="مستطيل 7"/>
          <p:cNvSpPr/>
          <p:nvPr/>
        </p:nvSpPr>
        <p:spPr>
          <a:xfrm>
            <a:off x="2802273" y="1641290"/>
            <a:ext cx="3456000" cy="984885"/>
          </a:xfrm>
          <a:prstGeom prst="rect">
            <a:avLst/>
          </a:prstGeom>
          <a:solidFill>
            <a:srgbClr val="9AB9E7">
              <a:alpha val="50196"/>
            </a:srgbClr>
          </a:solidFill>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وإن قطعهما أو باعهما قبله</a:t>
            </a:r>
          </a:p>
          <a:p>
            <a:pPr algn="ctr"/>
            <a:r>
              <a:rPr lang="ar-SA" sz="2800" dirty="0">
                <a:solidFill>
                  <a:prstClr val="black"/>
                </a:solidFill>
                <a:latin typeface="Sakkal Majalla" panose="02000000000000000000" pitchFamily="2" charset="-78"/>
                <a:cs typeface="Sakkal Majalla" panose="02000000000000000000" pitchFamily="2" charset="-78"/>
              </a:rPr>
              <a:t> فلا زكاة إن لم يقصد الفرار منها.</a:t>
            </a:r>
          </a:p>
        </p:txBody>
      </p:sp>
      <p:sp>
        <p:nvSpPr>
          <p:cNvPr id="9" name="مستطيل 8"/>
          <p:cNvSpPr/>
          <p:nvPr/>
        </p:nvSpPr>
        <p:spPr>
          <a:xfrm>
            <a:off x="10813647" y="1024441"/>
            <a:ext cx="827471" cy="538609"/>
          </a:xfrm>
          <a:prstGeom prst="rect">
            <a:avLst/>
          </a:prstGeom>
          <a:solidFill>
            <a:srgbClr val="767171">
              <a:alpha val="50196"/>
            </a:srgbClr>
          </a:solidFill>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العلة: </a:t>
            </a:r>
            <a:endParaRPr lang="ar-SA" sz="2800" dirty="0">
              <a:solidFill>
                <a:prstClr val="black"/>
              </a:solidFill>
            </a:endParaRPr>
          </a:p>
        </p:txBody>
      </p:sp>
      <p:sp>
        <p:nvSpPr>
          <p:cNvPr id="10" name="مستطيل 9"/>
          <p:cNvSpPr/>
          <p:nvPr/>
        </p:nvSpPr>
        <p:spPr>
          <a:xfrm>
            <a:off x="6934059" y="1023346"/>
            <a:ext cx="3879588" cy="538609"/>
          </a:xfrm>
          <a:prstGeom prst="rect">
            <a:avLst/>
          </a:prstGeom>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لأنه يقصد للأكل </a:t>
            </a:r>
            <a:r>
              <a:rPr lang="ar-SA" sz="2800" dirty="0" err="1">
                <a:solidFill>
                  <a:prstClr val="black"/>
                </a:solidFill>
                <a:latin typeface="Sakkal Majalla" panose="02000000000000000000" pitchFamily="2" charset="-78"/>
                <a:cs typeface="Sakkal Majalla" panose="02000000000000000000" pitchFamily="2" charset="-78"/>
              </a:rPr>
              <a:t>والاقتيات</a:t>
            </a:r>
            <a:r>
              <a:rPr lang="ar-SA" sz="2800" dirty="0">
                <a:solidFill>
                  <a:prstClr val="black"/>
                </a:solidFill>
                <a:latin typeface="Sakkal Majalla" panose="02000000000000000000" pitchFamily="2" charset="-78"/>
                <a:cs typeface="Sakkal Majalla" panose="02000000000000000000" pitchFamily="2" charset="-78"/>
              </a:rPr>
              <a:t> كاليابس.</a:t>
            </a:r>
            <a:endParaRPr lang="ar-SA" sz="2800" dirty="0">
              <a:solidFill>
                <a:prstClr val="black"/>
              </a:solidFill>
            </a:endParaRPr>
          </a:p>
        </p:txBody>
      </p:sp>
      <p:sp>
        <p:nvSpPr>
          <p:cNvPr id="11" name="مستطيل 10"/>
          <p:cNvSpPr/>
          <p:nvPr/>
        </p:nvSpPr>
        <p:spPr>
          <a:xfrm>
            <a:off x="5893188" y="444555"/>
            <a:ext cx="1398139" cy="523220"/>
          </a:xfrm>
          <a:prstGeom prst="rect">
            <a:avLst/>
          </a:prstGeom>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وجبت الزكاة</a:t>
            </a:r>
            <a:endParaRPr lang="ar-SA" sz="2800" dirty="0">
              <a:solidFill>
                <a:prstClr val="black"/>
              </a:solidFill>
            </a:endParaRPr>
          </a:p>
        </p:txBody>
      </p:sp>
      <p:cxnSp>
        <p:nvCxnSpPr>
          <p:cNvPr id="13" name="رابط كسهم مستقيم 12"/>
          <p:cNvCxnSpPr>
            <a:stCxn id="8" idx="3"/>
            <a:endCxn id="2" idx="1"/>
          </p:cNvCxnSpPr>
          <p:nvPr/>
        </p:nvCxnSpPr>
        <p:spPr>
          <a:xfrm>
            <a:off x="6258273" y="2133733"/>
            <a:ext cx="1925881" cy="0"/>
          </a:xfrm>
          <a:prstGeom prst="straightConnector1">
            <a:avLst/>
          </a:prstGeom>
          <a:ln>
            <a:headEnd type="triangle"/>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6" name="مستطيل 15"/>
          <p:cNvSpPr/>
          <p:nvPr/>
        </p:nvSpPr>
        <p:spPr>
          <a:xfrm>
            <a:off x="6401863" y="3144379"/>
            <a:ext cx="4411784" cy="523220"/>
          </a:xfrm>
          <a:prstGeom prst="rect">
            <a:avLst/>
          </a:prstGeom>
        </p:spPr>
        <p:txBody>
          <a:bodyPr wrap="non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لأنه قبل ذلك في حكم ما لم تثبت اليد عليه.</a:t>
            </a:r>
          </a:p>
        </p:txBody>
      </p:sp>
      <p:sp>
        <p:nvSpPr>
          <p:cNvPr id="17" name="مستطيل 16"/>
          <p:cNvSpPr/>
          <p:nvPr/>
        </p:nvSpPr>
        <p:spPr>
          <a:xfrm>
            <a:off x="10813647" y="3117273"/>
            <a:ext cx="827471" cy="538609"/>
          </a:xfrm>
          <a:prstGeom prst="rect">
            <a:avLst/>
          </a:prstGeom>
          <a:solidFill>
            <a:srgbClr val="767171">
              <a:alpha val="50196"/>
            </a:srgbClr>
          </a:solidFill>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العلة: </a:t>
            </a:r>
            <a:endParaRPr lang="ar-SA" sz="2800" dirty="0">
              <a:solidFill>
                <a:prstClr val="black"/>
              </a:solidFill>
            </a:endParaRPr>
          </a:p>
        </p:txBody>
      </p:sp>
      <p:sp>
        <p:nvSpPr>
          <p:cNvPr id="18" name="مستطيل 17"/>
          <p:cNvSpPr/>
          <p:nvPr/>
        </p:nvSpPr>
        <p:spPr>
          <a:xfrm>
            <a:off x="7760086" y="5150948"/>
            <a:ext cx="2590774" cy="523220"/>
          </a:xfrm>
          <a:prstGeom prst="rect">
            <a:avLst/>
          </a:prstGeom>
        </p:spPr>
        <p:txBody>
          <a:bodyPr wrap="non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سقطت لأنها لم تستقر.  </a:t>
            </a:r>
          </a:p>
        </p:txBody>
      </p:sp>
      <p:sp>
        <p:nvSpPr>
          <p:cNvPr id="19" name="مستطيل 18"/>
          <p:cNvSpPr/>
          <p:nvPr/>
        </p:nvSpPr>
        <p:spPr>
          <a:xfrm>
            <a:off x="4371569" y="4339950"/>
            <a:ext cx="2350322" cy="523220"/>
          </a:xfrm>
          <a:prstGeom prst="rect">
            <a:avLst/>
          </a:prstGeom>
          <a:solidFill>
            <a:srgbClr val="FFEEB0">
              <a:alpha val="50196"/>
            </a:srgbClr>
          </a:solidFill>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فإن كان قبل الوجوب:</a:t>
            </a:r>
          </a:p>
        </p:txBody>
      </p:sp>
      <p:sp>
        <p:nvSpPr>
          <p:cNvPr id="20" name="مستطيل 19"/>
          <p:cNvSpPr/>
          <p:nvPr/>
        </p:nvSpPr>
        <p:spPr>
          <a:xfrm>
            <a:off x="4220885" y="4941410"/>
            <a:ext cx="2501006" cy="954107"/>
          </a:xfrm>
          <a:prstGeom prst="rect">
            <a:avLst/>
          </a:prstGeom>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زكى الباقي إن بلغ نصابا وإلا فلا</a:t>
            </a:r>
          </a:p>
        </p:txBody>
      </p:sp>
      <p:sp>
        <p:nvSpPr>
          <p:cNvPr id="21" name="مستطيل 20"/>
          <p:cNvSpPr/>
          <p:nvPr/>
        </p:nvSpPr>
        <p:spPr>
          <a:xfrm>
            <a:off x="869569" y="4888130"/>
            <a:ext cx="2564484" cy="954107"/>
          </a:xfrm>
          <a:prstGeom prst="rect">
            <a:avLst/>
          </a:prstGeom>
        </p:spPr>
        <p:txBody>
          <a:bodyPr wrap="square">
            <a:spAutoFit/>
          </a:bodyPr>
          <a:lstStyle/>
          <a:p>
            <a:pPr algn="ctr"/>
            <a:r>
              <a:rPr lang="ar-SA" sz="2800" dirty="0">
                <a:solidFill>
                  <a:prstClr val="black"/>
                </a:solidFill>
                <a:latin typeface="Sakkal Majalla" panose="02000000000000000000" pitchFamily="2" charset="-78"/>
                <a:cs typeface="Sakkal Majalla" panose="02000000000000000000" pitchFamily="2" charset="-78"/>
              </a:rPr>
              <a:t>زكى الباقي مطلقا حيث بلغ مع التلف نصابا. </a:t>
            </a:r>
          </a:p>
        </p:txBody>
      </p:sp>
      <p:sp>
        <p:nvSpPr>
          <p:cNvPr id="22" name="مستطيل 21"/>
          <p:cNvSpPr/>
          <p:nvPr/>
        </p:nvSpPr>
        <p:spPr>
          <a:xfrm>
            <a:off x="1433969" y="4311303"/>
            <a:ext cx="1606529" cy="523220"/>
          </a:xfrm>
          <a:prstGeom prst="rect">
            <a:avLst/>
          </a:prstGeom>
          <a:solidFill>
            <a:srgbClr val="FFEEB0">
              <a:alpha val="50196"/>
            </a:srgbClr>
          </a:solidFill>
        </p:spPr>
        <p:txBody>
          <a:bodyPr wrap="none">
            <a:spAutoFit/>
          </a:bodyPr>
          <a:lstStyle/>
          <a:p>
            <a:r>
              <a:rPr lang="ar-SA" sz="2800" dirty="0">
                <a:solidFill>
                  <a:prstClr val="black"/>
                </a:solidFill>
                <a:latin typeface="Sakkal Majalla" panose="02000000000000000000" pitchFamily="2" charset="-78"/>
                <a:cs typeface="Sakkal Majalla" panose="02000000000000000000" pitchFamily="2" charset="-78"/>
              </a:rPr>
              <a:t>وإن كان بعده :</a:t>
            </a:r>
          </a:p>
        </p:txBody>
      </p:sp>
      <p:cxnSp>
        <p:nvCxnSpPr>
          <p:cNvPr id="23" name="رابط مستقيم 22"/>
          <p:cNvCxnSpPr/>
          <p:nvPr/>
        </p:nvCxnSpPr>
        <p:spPr>
          <a:xfrm flipH="1">
            <a:off x="1963248" y="3962511"/>
            <a:ext cx="936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a:off x="5906684" y="3961560"/>
            <a:ext cx="0" cy="36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رابط كسهم مستقيم 24"/>
          <p:cNvCxnSpPr/>
          <p:nvPr/>
        </p:nvCxnSpPr>
        <p:spPr>
          <a:xfrm>
            <a:off x="1963248" y="3962511"/>
            <a:ext cx="2" cy="36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6" name="رابط مستقيم 25"/>
          <p:cNvCxnSpPr/>
          <p:nvPr/>
        </p:nvCxnSpPr>
        <p:spPr>
          <a:xfrm flipH="1" flipV="1">
            <a:off x="5128078" y="3961560"/>
            <a:ext cx="778606" cy="0"/>
          </a:xfrm>
          <a:prstGeom prst="line">
            <a:avLst/>
          </a:prstGeom>
        </p:spPr>
        <p:style>
          <a:lnRef idx="3">
            <a:schemeClr val="accent5"/>
          </a:lnRef>
          <a:fillRef idx="0">
            <a:schemeClr val="accent5"/>
          </a:fillRef>
          <a:effectRef idx="2">
            <a:schemeClr val="accent5"/>
          </a:effectRef>
          <a:fontRef idx="minor">
            <a:schemeClr val="tx1"/>
          </a:fontRef>
        </p:style>
      </p:cxnSp>
      <p:sp>
        <p:nvSpPr>
          <p:cNvPr id="27" name="مستطيل 26"/>
          <p:cNvSpPr/>
          <p:nvPr/>
        </p:nvSpPr>
        <p:spPr>
          <a:xfrm>
            <a:off x="869569" y="5842237"/>
            <a:ext cx="9406669" cy="477054"/>
          </a:xfrm>
          <a:prstGeom prst="rect">
            <a:avLst/>
          </a:prstGeom>
        </p:spPr>
        <p:txBody>
          <a:bodyPr wrap="square">
            <a:spAutoFit/>
          </a:bodyPr>
          <a:lstStyle/>
          <a:p>
            <a:r>
              <a:rPr lang="ar-SA" sz="2500" dirty="0">
                <a:solidFill>
                  <a:prstClr val="black"/>
                </a:solidFill>
                <a:latin typeface="Sakkal Majalla" panose="02000000000000000000" pitchFamily="2" charset="-78"/>
                <a:cs typeface="Sakkal Majalla" panose="02000000000000000000" pitchFamily="2" charset="-78"/>
              </a:rPr>
              <a:t>ويلزم إخراج حب مصفى وثمر يابسا، ويحرم شراء زكاته أو صدقته، ولا يصح، ويزكى كل نوع على حدته.</a:t>
            </a:r>
          </a:p>
        </p:txBody>
      </p:sp>
      <p:sp>
        <p:nvSpPr>
          <p:cNvPr id="30"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093615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295151" y="1081596"/>
            <a:ext cx="7142632" cy="553998"/>
          </a:xfrm>
          <a:prstGeom prst="rect">
            <a:avLst/>
          </a:prstGeom>
          <a:solidFill>
            <a:srgbClr val="FFEEB0">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-ويجب العشر، أو نصفه على مستأجر الأرض دون مالكها كالمستعير</a:t>
            </a:r>
          </a:p>
        </p:txBody>
      </p:sp>
      <p:sp>
        <p:nvSpPr>
          <p:cNvPr id="3" name="مستطيل 2"/>
          <p:cNvSpPr/>
          <p:nvPr/>
        </p:nvSpPr>
        <p:spPr>
          <a:xfrm>
            <a:off x="6842934" y="5835253"/>
            <a:ext cx="246894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 غير مرصد للنماء.</a:t>
            </a:r>
          </a:p>
        </p:txBody>
      </p:sp>
      <p:sp>
        <p:nvSpPr>
          <p:cNvPr id="4" name="مستطيل 3"/>
          <p:cNvSpPr/>
          <p:nvPr/>
        </p:nvSpPr>
        <p:spPr>
          <a:xfrm>
            <a:off x="9311880" y="5819628"/>
            <a:ext cx="848309" cy="553998"/>
          </a:xfrm>
          <a:prstGeom prst="rect">
            <a:avLst/>
          </a:prstGeom>
          <a:solidFill>
            <a:srgbClr val="767171">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5" name="مستطيل 4"/>
          <p:cNvSpPr/>
          <p:nvPr/>
        </p:nvSpPr>
        <p:spPr>
          <a:xfrm>
            <a:off x="3925790" y="5202243"/>
            <a:ext cx="6235804"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-وإن زكى ما ذكر من </a:t>
            </a:r>
            <a:r>
              <a:rPr lang="ar-SA" sz="3000" dirty="0" err="1">
                <a:solidFill>
                  <a:prstClr val="black"/>
                </a:solidFill>
                <a:latin typeface="Sakkal Majalla" panose="02000000000000000000" pitchFamily="2" charset="-78"/>
                <a:cs typeface="Sakkal Majalla" panose="02000000000000000000" pitchFamily="2" charset="-78"/>
              </a:rPr>
              <a:t>المعشرات</a:t>
            </a:r>
            <a:r>
              <a:rPr lang="ar-SA" sz="3000" dirty="0">
                <a:solidFill>
                  <a:prstClr val="black"/>
                </a:solidFill>
                <a:latin typeface="Sakkal Majalla" panose="02000000000000000000" pitchFamily="2" charset="-78"/>
                <a:cs typeface="Sakkal Majalla" panose="02000000000000000000" pitchFamily="2" charset="-78"/>
              </a:rPr>
              <a:t> مرة فلا زكاة فيه بعد. </a:t>
            </a:r>
          </a:p>
        </p:txBody>
      </p:sp>
      <p:sp>
        <p:nvSpPr>
          <p:cNvPr id="8" name="مستطيل 7"/>
          <p:cNvSpPr/>
          <p:nvPr/>
        </p:nvSpPr>
        <p:spPr>
          <a:xfrm>
            <a:off x="3925790" y="4584858"/>
            <a:ext cx="6234399"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زكاة فيما ينزل من السماء على الشجر كالمن والزنجبيل.</a:t>
            </a:r>
          </a:p>
        </p:txBody>
      </p:sp>
      <p:sp>
        <p:nvSpPr>
          <p:cNvPr id="9" name="مستطيل 8"/>
          <p:cNvSpPr/>
          <p:nvPr/>
        </p:nvSpPr>
        <p:spPr>
          <a:xfrm>
            <a:off x="1705970" y="3545339"/>
            <a:ext cx="9731813" cy="553998"/>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-وإذا أخذ من ملكه أو موات كرؤوس الجبال من العسل مائة وستين رطلا عراقيا : ففيه عشره</a:t>
            </a:r>
          </a:p>
        </p:txBody>
      </p:sp>
      <p:sp>
        <p:nvSpPr>
          <p:cNvPr id="10" name="مستطيل 9"/>
          <p:cNvSpPr/>
          <p:nvPr/>
        </p:nvSpPr>
        <p:spPr>
          <a:xfrm>
            <a:off x="6431906" y="2962395"/>
            <a:ext cx="4998484"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زكاة في قدر الخراج إن لم يكن له مال آخر.</a:t>
            </a:r>
          </a:p>
        </p:txBody>
      </p:sp>
      <p:sp>
        <p:nvSpPr>
          <p:cNvPr id="11" name="مستطيل 10"/>
          <p:cNvSpPr/>
          <p:nvPr/>
        </p:nvSpPr>
        <p:spPr>
          <a:xfrm>
            <a:off x="6431906" y="2329385"/>
            <a:ext cx="5005877"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-ويجتمع العشر والخراج في أرض خراجية.</a:t>
            </a:r>
          </a:p>
        </p:txBody>
      </p:sp>
      <p:sp>
        <p:nvSpPr>
          <p:cNvPr id="12" name="مستطيل 11"/>
          <p:cNvSpPr/>
          <p:nvPr/>
        </p:nvSpPr>
        <p:spPr>
          <a:xfrm>
            <a:off x="4812552" y="1734913"/>
            <a:ext cx="5614037" cy="553998"/>
          </a:xfrm>
          <a:prstGeom prst="rect">
            <a:avLst/>
          </a:prstGeom>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لقوله تعالى: {وآتوا حقه يوم حصاده} [الأنعام: 141] </a:t>
            </a:r>
          </a:p>
        </p:txBody>
      </p:sp>
      <p:sp>
        <p:nvSpPr>
          <p:cNvPr id="13" name="مستطيل 12"/>
          <p:cNvSpPr/>
          <p:nvPr/>
        </p:nvSpPr>
        <p:spPr>
          <a:xfrm>
            <a:off x="10426589" y="1705967"/>
            <a:ext cx="1003801" cy="553998"/>
          </a:xfrm>
          <a:prstGeom prst="rect">
            <a:avLst/>
          </a:prstGeom>
          <a:solidFill>
            <a:srgbClr val="767171">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14" name="مستطيل 13"/>
          <p:cNvSpPr/>
          <p:nvPr/>
        </p:nvSpPr>
        <p:spPr>
          <a:xfrm>
            <a:off x="5083158" y="509203"/>
            <a:ext cx="635462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-[متى تجب الزكاة مقدار العشر ، ومتى لا تجب]:</a:t>
            </a:r>
            <a:endParaRPr lang="ar-SA" sz="2800" dirty="0">
              <a:solidFill>
                <a:schemeClr val="accent6">
                  <a:lumMod val="50000"/>
                </a:schemeClr>
              </a:solidFill>
              <a:cs typeface="PT Bold Heading" panose="00000400000000000000" pitchFamily="2" charset="-78"/>
            </a:endParaRPr>
          </a:p>
        </p:txBody>
      </p:sp>
      <p:sp>
        <p:nvSpPr>
          <p:cNvPr id="6" name="مستطيل 5"/>
          <p:cNvSpPr/>
          <p:nvPr/>
        </p:nvSpPr>
        <p:spPr>
          <a:xfrm>
            <a:off x="3925790" y="4088299"/>
            <a:ext cx="751199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قال الإمام: أذهب إلى أن في العسل زكاة العشر قد أخذ عمر منهم الزكاة.</a:t>
            </a: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76" y="1705967"/>
            <a:ext cx="2847975" cy="1600200"/>
          </a:xfrm>
          <a:prstGeom prst="rect">
            <a:avLst/>
          </a:prstGeom>
        </p:spPr>
      </p:pic>
      <p:pic>
        <p:nvPicPr>
          <p:cNvPr id="16" name="صورة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927" y="4445468"/>
            <a:ext cx="1986975" cy="1086769"/>
          </a:xfrm>
          <a:prstGeom prst="rect">
            <a:avLst/>
          </a:prstGeom>
        </p:spPr>
      </p:pic>
      <p:pic>
        <p:nvPicPr>
          <p:cNvPr id="15" name="صورة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478" y="4828493"/>
            <a:ext cx="1757574" cy="1054544"/>
          </a:xfrm>
          <a:prstGeom prst="rect">
            <a:avLst/>
          </a:prstGeom>
        </p:spPr>
      </p:pic>
      <p:sp>
        <p:nvSpPr>
          <p:cNvPr id="17"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702000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صورة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583" y="1930690"/>
            <a:ext cx="2426666" cy="1153783"/>
          </a:xfrm>
          <a:prstGeom prst="rect">
            <a:avLst/>
          </a:prstGeom>
        </p:spPr>
      </p:pic>
      <p:sp>
        <p:nvSpPr>
          <p:cNvPr id="19" name="مخطط انسيابي: معالجة متعاقبة 18">
            <a:extLst>
              <a:ext uri="{FF2B5EF4-FFF2-40B4-BE49-F238E27FC236}">
                <a16:creationId xmlns:a16="http://schemas.microsoft.com/office/drawing/2014/main" xmlns="" id="{829AC7D4-D10E-4B6B-BD97-706DE74DA112}"/>
              </a:ext>
            </a:extLst>
          </p:cNvPr>
          <p:cNvSpPr/>
          <p:nvPr/>
        </p:nvSpPr>
        <p:spPr>
          <a:xfrm>
            <a:off x="1296536" y="5296349"/>
            <a:ext cx="8993875"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21" name="صورة 20">
            <a:extLst>
              <a:ext uri="{FF2B5EF4-FFF2-40B4-BE49-F238E27FC236}">
                <a16:creationId xmlns:a16="http://schemas.microsoft.com/office/drawing/2014/main" xmlns="" id="{0E669D35-F3E2-43C9-95CA-BCA2D39895FA}"/>
              </a:ext>
            </a:extLst>
          </p:cNvPr>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723082" y="5335550"/>
            <a:ext cx="443865" cy="468630"/>
          </a:xfrm>
          <a:prstGeom prst="rect">
            <a:avLst/>
          </a:prstGeom>
        </p:spPr>
      </p:pic>
      <p:sp>
        <p:nvSpPr>
          <p:cNvPr id="2" name="مربع نص 1"/>
          <p:cNvSpPr txBox="1"/>
          <p:nvPr/>
        </p:nvSpPr>
        <p:spPr>
          <a:xfrm>
            <a:off x="6059606" y="466804"/>
            <a:ext cx="1461173"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المعدن: </a:t>
            </a:r>
          </a:p>
        </p:txBody>
      </p:sp>
      <p:sp>
        <p:nvSpPr>
          <p:cNvPr id="3" name="مستطيل 2"/>
          <p:cNvSpPr/>
          <p:nvPr/>
        </p:nvSpPr>
        <p:spPr>
          <a:xfrm>
            <a:off x="1112952" y="5279587"/>
            <a:ext cx="8701107"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ويصرف مصرف الفيء المطلق للمصالح كلها، وباقيه لواجده ولو أجيرًا لغير طلبه، </a:t>
            </a:r>
          </a:p>
          <a:p>
            <a:r>
              <a:rPr lang="ar-SA" sz="3000" dirty="0">
                <a:solidFill>
                  <a:prstClr val="black"/>
                </a:solidFill>
                <a:latin typeface="Sakkal Majalla" panose="02000000000000000000" pitchFamily="2" charset="-78"/>
                <a:cs typeface="Sakkal Majalla" panose="02000000000000000000" pitchFamily="2" charset="-78"/>
              </a:rPr>
              <a:t>وإن كان على شيء منه علامة المسلمين فلقطة، وكذا إن لم تكن علامة. </a:t>
            </a:r>
          </a:p>
        </p:txBody>
      </p:sp>
      <p:sp>
        <p:nvSpPr>
          <p:cNvPr id="4" name="مستطيل 3"/>
          <p:cNvSpPr/>
          <p:nvPr/>
        </p:nvSpPr>
        <p:spPr>
          <a:xfrm>
            <a:off x="2585630" y="4618011"/>
            <a:ext cx="821410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«وفي الركاز الخمس» متفق عليه عن أبي هريرة. </a:t>
            </a:r>
          </a:p>
        </p:txBody>
      </p:sp>
      <p:sp>
        <p:nvSpPr>
          <p:cNvPr id="5" name="مستطيل 4"/>
          <p:cNvSpPr/>
          <p:nvPr/>
        </p:nvSpPr>
        <p:spPr>
          <a:xfrm>
            <a:off x="10799738" y="4618011"/>
            <a:ext cx="1015022" cy="553998"/>
          </a:xfrm>
          <a:prstGeom prst="rect">
            <a:avLst/>
          </a:prstGeom>
          <a:solidFill>
            <a:srgbClr val="767171">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6" name="مستطيل 5"/>
          <p:cNvSpPr/>
          <p:nvPr/>
        </p:nvSpPr>
        <p:spPr>
          <a:xfrm>
            <a:off x="6392761" y="3982607"/>
            <a:ext cx="440697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ففيه الخمس في قليله وكثيره، ولو عرضًا.</a:t>
            </a:r>
          </a:p>
        </p:txBody>
      </p:sp>
      <p:sp>
        <p:nvSpPr>
          <p:cNvPr id="7" name="مستطيل 6"/>
          <p:cNvSpPr/>
          <p:nvPr/>
        </p:nvSpPr>
        <p:spPr>
          <a:xfrm>
            <a:off x="10799738" y="3982607"/>
            <a:ext cx="1015022" cy="553998"/>
          </a:xfrm>
          <a:prstGeom prst="rect">
            <a:avLst/>
          </a:prstGeom>
          <a:solidFill>
            <a:srgbClr val="767171">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حكمه : </a:t>
            </a:r>
            <a:endParaRPr lang="ar-SA" sz="3000" dirty="0">
              <a:solidFill>
                <a:prstClr val="black"/>
              </a:solidFill>
            </a:endParaRPr>
          </a:p>
        </p:txBody>
      </p:sp>
      <p:sp>
        <p:nvSpPr>
          <p:cNvPr id="8" name="مستطيل 7"/>
          <p:cNvSpPr/>
          <p:nvPr/>
        </p:nvSpPr>
        <p:spPr>
          <a:xfrm>
            <a:off x="77685" y="3383928"/>
            <a:ext cx="11737075"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ما وجد من دفن الجاهلية -بكسر الدال- أي مدفونهم أو من تقدم من كفار عليه أو على بعضه علامة كفر فقط . </a:t>
            </a:r>
          </a:p>
        </p:txBody>
      </p:sp>
      <p:sp>
        <p:nvSpPr>
          <p:cNvPr id="9" name="مستطيل 8"/>
          <p:cNvSpPr/>
          <p:nvPr/>
        </p:nvSpPr>
        <p:spPr>
          <a:xfrm>
            <a:off x="10799739" y="2827960"/>
            <a:ext cx="101502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الركاز : </a:t>
            </a:r>
            <a:endParaRPr lang="ar-SA" sz="3000" dirty="0">
              <a:solidFill>
                <a:prstClr val="black"/>
              </a:solidFill>
            </a:endParaRPr>
          </a:p>
        </p:txBody>
      </p:sp>
      <p:sp>
        <p:nvSpPr>
          <p:cNvPr id="10" name="مستطيل 9"/>
          <p:cNvSpPr/>
          <p:nvPr/>
        </p:nvSpPr>
        <p:spPr>
          <a:xfrm>
            <a:off x="223376" y="2043939"/>
            <a:ext cx="6444966"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بعد سبك وتصفية إن كان المخرج له من أهل وجوب الزكاة.</a:t>
            </a:r>
          </a:p>
        </p:txBody>
      </p:sp>
      <p:sp>
        <p:nvSpPr>
          <p:cNvPr id="11" name="مستطيل 10"/>
          <p:cNvSpPr/>
          <p:nvPr/>
        </p:nvSpPr>
        <p:spPr>
          <a:xfrm>
            <a:off x="8346661" y="1548590"/>
            <a:ext cx="319670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ففيه ربع عشره إن بلغ نصابا</a:t>
            </a:r>
            <a:endParaRPr lang="ar-SA" sz="3000" dirty="0">
              <a:solidFill>
                <a:prstClr val="black"/>
              </a:solidFill>
            </a:endParaRPr>
          </a:p>
        </p:txBody>
      </p:sp>
      <p:sp>
        <p:nvSpPr>
          <p:cNvPr id="12" name="مستطيل 11"/>
          <p:cNvSpPr/>
          <p:nvPr/>
        </p:nvSpPr>
        <p:spPr>
          <a:xfrm>
            <a:off x="8708140" y="913186"/>
            <a:ext cx="2473754"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-إن كان ذهبا أو فضة </a:t>
            </a:r>
          </a:p>
        </p:txBody>
      </p:sp>
      <p:sp>
        <p:nvSpPr>
          <p:cNvPr id="13" name="مستطيل 12"/>
          <p:cNvSpPr/>
          <p:nvPr/>
        </p:nvSpPr>
        <p:spPr>
          <a:xfrm>
            <a:off x="2644517" y="913186"/>
            <a:ext cx="193674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-وإن كان غيرهما </a:t>
            </a:r>
            <a:endParaRPr lang="ar-SA" sz="3000" dirty="0">
              <a:solidFill>
                <a:prstClr val="black"/>
              </a:solidFill>
            </a:endParaRPr>
          </a:p>
        </p:txBody>
      </p:sp>
      <p:cxnSp>
        <p:nvCxnSpPr>
          <p:cNvPr id="14" name="رابط مستقيم 13"/>
          <p:cNvCxnSpPr>
            <a:stCxn id="2" idx="1"/>
          </p:cNvCxnSpPr>
          <p:nvPr/>
        </p:nvCxnSpPr>
        <p:spPr>
          <a:xfrm flipH="1" flipV="1">
            <a:off x="3655902" y="730485"/>
            <a:ext cx="240370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رابط كسهم مستقيم 14"/>
          <p:cNvCxnSpPr>
            <a:endCxn id="12" idx="0"/>
          </p:cNvCxnSpPr>
          <p:nvPr/>
        </p:nvCxnSpPr>
        <p:spPr>
          <a:xfrm>
            <a:off x="9945016" y="733732"/>
            <a:ext cx="1" cy="17945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3655900" y="730485"/>
            <a:ext cx="2"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رابط مستقيم 16"/>
          <p:cNvCxnSpPr>
            <a:endCxn id="2" idx="3"/>
          </p:cNvCxnSpPr>
          <p:nvPr/>
        </p:nvCxnSpPr>
        <p:spPr>
          <a:xfrm flipH="1">
            <a:off x="7520779" y="743803"/>
            <a:ext cx="2424237" cy="0"/>
          </a:xfrm>
          <a:prstGeom prst="line">
            <a:avLst/>
          </a:prstGeom>
        </p:spPr>
        <p:style>
          <a:lnRef idx="3">
            <a:schemeClr val="accent5"/>
          </a:lnRef>
          <a:fillRef idx="0">
            <a:schemeClr val="accent5"/>
          </a:fillRef>
          <a:effectRef idx="2">
            <a:schemeClr val="accent5"/>
          </a:effectRef>
          <a:fontRef idx="minor">
            <a:schemeClr val="tx1"/>
          </a:fontRef>
        </p:style>
      </p:cxnSp>
      <p:sp>
        <p:nvSpPr>
          <p:cNvPr id="20" name="مستطيل 19"/>
          <p:cNvSpPr/>
          <p:nvPr/>
        </p:nvSpPr>
        <p:spPr>
          <a:xfrm>
            <a:off x="1583328" y="1548590"/>
            <a:ext cx="4059125"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ففيه ربع عشر قيمته إن بلغت نصابا </a:t>
            </a:r>
          </a:p>
        </p:txBody>
      </p:sp>
      <p:pic>
        <p:nvPicPr>
          <p:cNvPr id="25" name="صورة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0178" y="2597938"/>
            <a:ext cx="1931443" cy="741310"/>
          </a:xfrm>
          <a:prstGeom prst="rect">
            <a:avLst/>
          </a:prstGeom>
        </p:spPr>
      </p:pic>
      <p:pic>
        <p:nvPicPr>
          <p:cNvPr id="26" name="صورة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679" y="3937926"/>
            <a:ext cx="1992950" cy="1195770"/>
          </a:xfrm>
          <a:prstGeom prst="rect">
            <a:avLst/>
          </a:prstGeom>
        </p:spPr>
      </p:pic>
      <p:sp>
        <p:nvSpPr>
          <p:cNvPr id="27" name="مستطيل 1">
            <a:hlinkClick r:id="rId8"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657922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641930"/>
            <a:ext cx="3057063"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بلوغ النصاب</a:t>
            </a:r>
            <a:endParaRPr lang="ar-SA" dirty="0">
              <a:solidFill>
                <a:prstClr val="black"/>
              </a:solidFill>
            </a:endParaRPr>
          </a:p>
        </p:txBody>
      </p:sp>
      <p:sp>
        <p:nvSpPr>
          <p:cNvPr id="7" name="مستطيل 6"/>
          <p:cNvSpPr/>
          <p:nvPr/>
        </p:nvSpPr>
        <p:spPr>
          <a:xfrm>
            <a:off x="4842534" y="1641930"/>
            <a:ext cx="2793850" cy="1015663"/>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أن يكون النصاب مملوكا له وقت وجوب  .</a:t>
            </a:r>
            <a:endParaRPr lang="ar-SA" dirty="0"/>
          </a:p>
        </p:txBody>
      </p:sp>
      <p:sp>
        <p:nvSpPr>
          <p:cNvPr id="8" name="مستطيل 7"/>
          <p:cNvSpPr/>
          <p:nvPr/>
        </p:nvSpPr>
        <p:spPr>
          <a:xfrm>
            <a:off x="1528462" y="1641930"/>
            <a:ext cx="298241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ج. جميع ما سبق.</a:t>
            </a:r>
            <a:endParaRPr lang="ar-SA" dirty="0"/>
          </a:p>
        </p:txBody>
      </p:sp>
      <p:sp>
        <p:nvSpPr>
          <p:cNvPr id="10" name="مستطيل 9"/>
          <p:cNvSpPr/>
          <p:nvPr/>
        </p:nvSpPr>
        <p:spPr>
          <a:xfrm>
            <a:off x="8182662" y="3224982"/>
            <a:ext cx="2842445"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الثمار التي تكال وتُدخر.</a:t>
            </a:r>
          </a:p>
        </p:txBody>
      </p:sp>
      <p:sp>
        <p:nvSpPr>
          <p:cNvPr id="11" name="مستطيل 10"/>
          <p:cNvSpPr/>
          <p:nvPr/>
        </p:nvSpPr>
        <p:spPr>
          <a:xfrm>
            <a:off x="1528462" y="3224982"/>
            <a:ext cx="2013693"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جميع ما سبق.</a:t>
            </a:r>
          </a:p>
        </p:txBody>
      </p:sp>
      <p:sp>
        <p:nvSpPr>
          <p:cNvPr id="12" name="مستطيل 11"/>
          <p:cNvSpPr/>
          <p:nvPr/>
        </p:nvSpPr>
        <p:spPr>
          <a:xfrm>
            <a:off x="3662591" y="3235995"/>
            <a:ext cx="442460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ما يكتسبه اللقاط أو يأخذه بحصاده.</a:t>
            </a:r>
          </a:p>
        </p:txBody>
      </p:sp>
      <p:sp>
        <p:nvSpPr>
          <p:cNvPr id="13" name="مستطيل 12"/>
          <p:cNvSpPr/>
          <p:nvPr/>
        </p:nvSpPr>
        <p:spPr>
          <a:xfrm>
            <a:off x="3379681" y="3961608"/>
            <a:ext cx="801533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تفاوت السقي بمؤنة وبغيرها للثمار وجهل الأنفع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فـيجب؟</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9944362" y="4533276"/>
            <a:ext cx="1080745"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العُشر</a:t>
            </a:r>
            <a:endParaRPr lang="ar-SA" dirty="0"/>
          </a:p>
        </p:txBody>
      </p:sp>
      <p:sp>
        <p:nvSpPr>
          <p:cNvPr id="16" name="مستطيل 15"/>
          <p:cNvSpPr/>
          <p:nvPr/>
        </p:nvSpPr>
        <p:spPr>
          <a:xfrm>
            <a:off x="1528462" y="4596811"/>
            <a:ext cx="2319866"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ج. ثلاثة أرباع العُشر</a:t>
            </a:r>
            <a:endParaRPr lang="ar-SA" dirty="0">
              <a:solidFill>
                <a:prstClr val="black"/>
              </a:solidFill>
            </a:endParaRPr>
          </a:p>
        </p:txBody>
      </p:sp>
      <p:sp>
        <p:nvSpPr>
          <p:cNvPr id="17" name="مستطيل 16"/>
          <p:cNvSpPr/>
          <p:nvPr/>
        </p:nvSpPr>
        <p:spPr>
          <a:xfrm>
            <a:off x="5670787" y="4549326"/>
            <a:ext cx="1952779"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ب. نصف العشر</a:t>
            </a:r>
            <a:endParaRPr lang="ar-SA" dirty="0">
              <a:solidFill>
                <a:prstClr val="black"/>
              </a:solidFill>
            </a:endParaRPr>
          </a:p>
        </p:txBody>
      </p:sp>
      <p:sp>
        <p:nvSpPr>
          <p:cNvPr id="18" name="مستطيل 17"/>
          <p:cNvSpPr/>
          <p:nvPr/>
        </p:nvSpPr>
        <p:spPr>
          <a:xfrm>
            <a:off x="5527344" y="5140990"/>
            <a:ext cx="511971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-في الركاز:</a:t>
            </a:r>
          </a:p>
        </p:txBody>
      </p:sp>
      <p:sp>
        <p:nvSpPr>
          <p:cNvPr id="20" name="مستطيل 19"/>
          <p:cNvSpPr/>
          <p:nvPr/>
        </p:nvSpPr>
        <p:spPr>
          <a:xfrm>
            <a:off x="9224304" y="5751098"/>
            <a:ext cx="1080745"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العُشر</a:t>
            </a:r>
            <a:endParaRPr lang="ar-SA" dirty="0">
              <a:solidFill>
                <a:prstClr val="black"/>
              </a:solidFill>
            </a:endParaRPr>
          </a:p>
        </p:txBody>
      </p:sp>
      <p:sp>
        <p:nvSpPr>
          <p:cNvPr id="21" name="مستطيل 20"/>
          <p:cNvSpPr/>
          <p:nvPr/>
        </p:nvSpPr>
        <p:spPr>
          <a:xfrm>
            <a:off x="1528462" y="5729404"/>
            <a:ext cx="293541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الخمس في قليله وكثيره.</a:t>
            </a:r>
            <a:endParaRPr lang="ar-SA" dirty="0"/>
          </a:p>
        </p:txBody>
      </p:sp>
      <p:sp>
        <p:nvSpPr>
          <p:cNvPr id="22" name="مستطيل 21"/>
          <p:cNvSpPr/>
          <p:nvPr/>
        </p:nvSpPr>
        <p:spPr>
          <a:xfrm>
            <a:off x="4762433" y="5739484"/>
            <a:ext cx="4163319"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ب. الخمس في قليله ، والعشر في كثيره</a:t>
            </a:r>
            <a:endParaRPr lang="ar-SA" dirty="0">
              <a:solidFill>
                <a:prstClr val="black"/>
              </a:solidFill>
            </a:endParaRPr>
          </a:p>
        </p:txBody>
      </p:sp>
      <p:sp>
        <p:nvSpPr>
          <p:cNvPr id="19" name="مستطيل 18"/>
          <p:cNvSpPr/>
          <p:nvPr/>
        </p:nvSpPr>
        <p:spPr>
          <a:xfrm>
            <a:off x="5802053" y="1074732"/>
            <a:ext cx="559480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-ويعتبر لوجوب الزكاة في الحبوب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والثمار؟</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3" name="مستطيل 22"/>
          <p:cNvSpPr/>
          <p:nvPr/>
        </p:nvSpPr>
        <p:spPr>
          <a:xfrm>
            <a:off x="8852333" y="2603176"/>
            <a:ext cx="2542684"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لا تجب الزكاة في:</a:t>
            </a:r>
          </a:p>
        </p:txBody>
      </p:sp>
      <p:sp>
        <p:nvSpPr>
          <p:cNvPr id="2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5" name="صورة 24" descr="صورة تحتوي على رسم&#10;&#10;تم إنشاء الوصف تلقائياً">
            <a:extLst>
              <a:ext uri="{FF2B5EF4-FFF2-40B4-BE49-F238E27FC236}">
                <a16:creationId xmlns:a16="http://schemas.microsoft.com/office/drawing/2014/main" xmlns="" id="{6F7F2CE0-8F9A-406F-99B4-D0C18F79F134}"/>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499163" y="1337517"/>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9B488712-8ACF-4999-9F13-22E58C326924}"/>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3641304" y="2888884"/>
            <a:ext cx="395190" cy="455698"/>
          </a:xfrm>
          <a:prstGeom prst="rect">
            <a:avLst/>
          </a:prstGeom>
        </p:spPr>
      </p:pic>
      <p:pic>
        <p:nvPicPr>
          <p:cNvPr id="27" name="صورة 26" descr="صورة تحتوي على رسم&#10;&#10;تم إنشاء الوصف تلقائياً">
            <a:extLst>
              <a:ext uri="{FF2B5EF4-FFF2-40B4-BE49-F238E27FC236}">
                <a16:creationId xmlns:a16="http://schemas.microsoft.com/office/drawing/2014/main" xmlns="" id="{6FA23428-46C4-4613-84CD-8787E7C64132}"/>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9926080" y="4304161"/>
            <a:ext cx="395190" cy="455698"/>
          </a:xfrm>
          <a:prstGeom prst="rect">
            <a:avLst/>
          </a:prstGeom>
        </p:spPr>
      </p:pic>
      <p:pic>
        <p:nvPicPr>
          <p:cNvPr id="28" name="صورة 27" descr="صورة تحتوي على رسم&#10;&#10;تم إنشاء الوصف تلقائياً">
            <a:extLst>
              <a:ext uri="{FF2B5EF4-FFF2-40B4-BE49-F238E27FC236}">
                <a16:creationId xmlns:a16="http://schemas.microsoft.com/office/drawing/2014/main" xmlns="" id="{EEE1C331-160E-4913-8F1E-84A9FDADB705}"/>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499164" y="5400405"/>
            <a:ext cx="395190" cy="455698"/>
          </a:xfrm>
          <a:prstGeom prst="rect">
            <a:avLst/>
          </a:prstGeom>
        </p:spPr>
      </p:pic>
    </p:spTree>
    <p:extLst>
      <p:ext uri="{BB962C8B-B14F-4D97-AF65-F5344CB8AC3E}">
        <p14:creationId xmlns:p14="http://schemas.microsoft.com/office/powerpoint/2010/main" val="316741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234327" y="1101464"/>
            <a:ext cx="11162529" cy="461665"/>
          </a:xfrm>
          <a:prstGeom prst="rect">
            <a:avLst/>
          </a:prstGeom>
        </p:spPr>
        <p:txBody>
          <a:bodyPr wrap="square">
            <a:spAutoFit/>
          </a:bodyPr>
          <a:lstStyle/>
          <a:p>
            <a:r>
              <a:rPr lang="ar-SA" sz="2400" dirty="0">
                <a:solidFill>
                  <a:schemeClr val="accent6">
                    <a:lumMod val="50000"/>
                  </a:schemeClr>
                </a:solidFill>
                <a:latin typeface="Sakkal Majalla" panose="02000000000000000000" pitchFamily="2" charset="-78"/>
                <a:cs typeface="PT Bold Heading" panose="00000400000000000000" pitchFamily="2" charset="-78"/>
              </a:rPr>
              <a:t>- تضم أنواع الجنس من ثمرة العام الواحد وزرعه بعضها إلى بعض في تكميل </a:t>
            </a:r>
            <a:r>
              <a:rPr lang="ar-SA" sz="2400" dirty="0" smtClean="0">
                <a:solidFill>
                  <a:schemeClr val="accent6">
                    <a:lumMod val="50000"/>
                  </a:schemeClr>
                </a:solidFill>
                <a:latin typeface="Sakkal Majalla" panose="02000000000000000000" pitchFamily="2" charset="-78"/>
                <a:cs typeface="PT Bold Heading" panose="00000400000000000000" pitchFamily="2" charset="-78"/>
              </a:rPr>
              <a:t>النصاب؟</a:t>
            </a:r>
            <a:endParaRPr lang="ar-SA" sz="24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735556"/>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74022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3016577" y="2528250"/>
            <a:ext cx="8380277"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سقط له حب حنطة في أرضه ونبت بنفسه فيه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الزكاة؟</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6444856" y="3955037"/>
            <a:ext cx="4951998"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-يجب نصف العُشر فيما سُقي بمؤنة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2686639" y="5256346"/>
            <a:ext cx="7933121"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-لو باع أحدهم الحب أو الثمرة أو تلفا بتعديه تسقط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6" name="صورة 15" descr="صورة تحتوي على رسم&#10;&#10;تم إنشاء الوصف تلقائياً">
            <a:extLst>
              <a:ext uri="{FF2B5EF4-FFF2-40B4-BE49-F238E27FC236}">
                <a16:creationId xmlns:a16="http://schemas.microsoft.com/office/drawing/2014/main" xmlns="" id="{614C6D0E-7116-4ED0-B065-8F71132F2EE7}"/>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640850" y="2036239"/>
            <a:ext cx="395190" cy="455698"/>
          </a:xfrm>
          <a:prstGeom prst="rect">
            <a:avLst/>
          </a:prstGeom>
        </p:spPr>
      </p:pic>
      <p:pic>
        <p:nvPicPr>
          <p:cNvPr id="17" name="صورة 16" descr="صورة تحتوي على رسم&#10;&#10;تم إنشاء الوصف تلقائياً">
            <a:extLst>
              <a:ext uri="{FF2B5EF4-FFF2-40B4-BE49-F238E27FC236}">
                <a16:creationId xmlns:a16="http://schemas.microsoft.com/office/drawing/2014/main" xmlns="" id="{AE40015F-CA04-46AA-93C3-415C8FAA5391}"/>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670922" y="3440113"/>
            <a:ext cx="395190" cy="455698"/>
          </a:xfrm>
          <a:prstGeom prst="rect">
            <a:avLst/>
          </a:prstGeom>
        </p:spPr>
      </p:pic>
      <p:pic>
        <p:nvPicPr>
          <p:cNvPr id="20" name="صورة 19" descr="صورة تحتوي على رسم&#10;&#10;تم إنشاء الوصف تلقائياً">
            <a:extLst>
              <a:ext uri="{FF2B5EF4-FFF2-40B4-BE49-F238E27FC236}">
                <a16:creationId xmlns:a16="http://schemas.microsoft.com/office/drawing/2014/main" xmlns="" id="{F9A614FA-5C6A-4A11-A4DB-A63AB0605578}"/>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670922" y="4865314"/>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6F11EDD1-3675-4980-9185-D10668FC38DB}"/>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766267" y="6036946"/>
            <a:ext cx="395190" cy="455698"/>
          </a:xfrm>
          <a:prstGeom prst="rect">
            <a:avLst/>
          </a:prstGeom>
        </p:spPr>
      </p:pic>
    </p:spTree>
    <p:extLst>
      <p:ext uri="{BB962C8B-B14F-4D97-AF65-F5344CB8AC3E}">
        <p14:creationId xmlns:p14="http://schemas.microsoft.com/office/powerpoint/2010/main" val="2291168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E174ADAC-7031-479D-BCB7-2D85C2E5160C}"/>
              </a:ext>
            </a:extLst>
          </p:cNvPr>
          <p:cNvSpPr/>
          <p:nvPr/>
        </p:nvSpPr>
        <p:spPr>
          <a:xfrm>
            <a:off x="1902887" y="5347253"/>
            <a:ext cx="1944763"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زكاة النقدين-</a:t>
            </a:r>
          </a:p>
        </p:txBody>
      </p:sp>
      <p:sp>
        <p:nvSpPr>
          <p:cNvPr id="5" name="مستطيل 1">
            <a:hlinkClick r:id="rId3" action="ppaction://hlinksldjump"/>
            <a:extLst>
              <a:ext uri="{FF2B5EF4-FFF2-40B4-BE49-F238E27FC236}">
                <a16:creationId xmlns:a16="http://schemas.microsoft.com/office/drawing/2014/main" xmlns="" id="{D4115DC1-F69D-4521-BD7D-F5D91BF60C3F}"/>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7034375"/>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مستطيل 6"/>
          <p:cNvSpPr/>
          <p:nvPr/>
        </p:nvSpPr>
        <p:spPr>
          <a:xfrm>
            <a:off x="6286680" y="3102387"/>
            <a:ext cx="184730" cy="523220"/>
          </a:xfrm>
          <a:prstGeom prst="rect">
            <a:avLst/>
          </a:prstGeom>
        </p:spPr>
        <p:txBody>
          <a:bodyPr wrap="none">
            <a:spAutoFit/>
          </a:bodyPr>
          <a:lstStyle/>
          <a:p>
            <a:endParaRPr lang="ar-SA" sz="2800" dirty="0">
              <a:latin typeface="Sakkal Majalla" panose="02000000000000000000" pitchFamily="2" charset="-78"/>
              <a:cs typeface="Sakkal Majalla" panose="02000000000000000000" pitchFamily="2" charset="-78"/>
            </a:endParaRPr>
          </a:p>
        </p:txBody>
      </p:sp>
      <p:sp>
        <p:nvSpPr>
          <p:cNvPr id="11" name="مستطيل 10"/>
          <p:cNvSpPr/>
          <p:nvPr/>
        </p:nvSpPr>
        <p:spPr>
          <a:xfrm>
            <a:off x="3517631" y="4754821"/>
            <a:ext cx="239168" cy="523220"/>
          </a:xfrm>
          <a:prstGeom prst="rect">
            <a:avLst/>
          </a:prstGeom>
        </p:spPr>
        <p:txBody>
          <a:bodyPr wrap="none">
            <a:spAutoFit/>
          </a:bodyPr>
          <a:lstStyle/>
          <a:p>
            <a:r>
              <a:rPr lang="ar-SA" sz="2800" dirty="0">
                <a:latin typeface="Sakkal Majalla" panose="02000000000000000000" pitchFamily="2" charset="-78"/>
                <a:cs typeface="Sakkal Majalla" panose="02000000000000000000" pitchFamily="2" charset="-78"/>
              </a:rPr>
              <a:t> </a:t>
            </a:r>
          </a:p>
        </p:txBody>
      </p:sp>
      <p:sp>
        <p:nvSpPr>
          <p:cNvPr id="17" name="مستطيل 16">
            <a:hlinkClick r:id="rId3" action="ppaction://hlinksldjump"/>
            <a:extLst>
              <a:ext uri="{FF2B5EF4-FFF2-40B4-BE49-F238E27FC236}">
                <a16:creationId xmlns:a16="http://schemas.microsoft.com/office/drawing/2014/main" xmlns="" id="{66C40056-5AA2-4810-B505-A7731B1A2714}"/>
              </a:ext>
            </a:extLst>
          </p:cNvPr>
          <p:cNvSpPr/>
          <p:nvPr/>
        </p:nvSpPr>
        <p:spPr>
          <a:xfrm>
            <a:off x="504218" y="4671942"/>
            <a:ext cx="3570879" cy="688975"/>
          </a:xfrm>
          <a:custGeom>
            <a:avLst/>
            <a:gdLst>
              <a:gd name="connsiteX0" fmla="*/ 0 w 3570879"/>
              <a:gd name="connsiteY0" fmla="*/ 0 h 688975"/>
              <a:gd name="connsiteX1" fmla="*/ 3570879 w 3570879"/>
              <a:gd name="connsiteY1" fmla="*/ 0 h 688975"/>
              <a:gd name="connsiteX2" fmla="*/ 3570879 w 3570879"/>
              <a:gd name="connsiteY2" fmla="*/ 688975 h 688975"/>
              <a:gd name="connsiteX3" fmla="*/ 0 w 3570879"/>
              <a:gd name="connsiteY3" fmla="*/ 688975 h 688975"/>
              <a:gd name="connsiteX4" fmla="*/ 0 w 3570879"/>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879" h="688975" fill="none" extrusionOk="0">
                <a:moveTo>
                  <a:pt x="0" y="0"/>
                </a:moveTo>
                <a:cubicBezTo>
                  <a:pt x="1517222" y="92772"/>
                  <a:pt x="2001457" y="-159028"/>
                  <a:pt x="3570879" y="0"/>
                </a:cubicBezTo>
                <a:cubicBezTo>
                  <a:pt x="3574174" y="172698"/>
                  <a:pt x="3578426" y="576162"/>
                  <a:pt x="3570879" y="688975"/>
                </a:cubicBezTo>
                <a:cubicBezTo>
                  <a:pt x="3153260" y="819415"/>
                  <a:pt x="1318786" y="619382"/>
                  <a:pt x="0" y="688975"/>
                </a:cubicBezTo>
                <a:cubicBezTo>
                  <a:pt x="16258" y="414334"/>
                  <a:pt x="-14962" y="209661"/>
                  <a:pt x="0" y="0"/>
                </a:cubicBezTo>
                <a:close/>
              </a:path>
              <a:path w="3570879" h="688975" stroke="0" extrusionOk="0">
                <a:moveTo>
                  <a:pt x="0" y="0"/>
                </a:moveTo>
                <a:cubicBezTo>
                  <a:pt x="886377" y="-38391"/>
                  <a:pt x="2364689" y="-2710"/>
                  <a:pt x="3570879" y="0"/>
                </a:cubicBezTo>
                <a:cubicBezTo>
                  <a:pt x="3548835" y="198237"/>
                  <a:pt x="3544751" y="451527"/>
                  <a:pt x="3570879" y="688975"/>
                </a:cubicBezTo>
                <a:cubicBezTo>
                  <a:pt x="1898191" y="643502"/>
                  <a:pt x="50194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12.حكم زكاة الحلي المعد لغير الاستعمال.</a:t>
            </a:r>
          </a:p>
        </p:txBody>
      </p:sp>
      <p:sp>
        <p:nvSpPr>
          <p:cNvPr id="18"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4342220" y="4671942"/>
            <a:ext cx="3525742" cy="688975"/>
          </a:xfrm>
          <a:custGeom>
            <a:avLst/>
            <a:gdLst>
              <a:gd name="connsiteX0" fmla="*/ 0 w 3525742"/>
              <a:gd name="connsiteY0" fmla="*/ 0 h 688975"/>
              <a:gd name="connsiteX1" fmla="*/ 3525742 w 3525742"/>
              <a:gd name="connsiteY1" fmla="*/ 0 h 688975"/>
              <a:gd name="connsiteX2" fmla="*/ 3525742 w 3525742"/>
              <a:gd name="connsiteY2" fmla="*/ 688975 h 688975"/>
              <a:gd name="connsiteX3" fmla="*/ 0 w 3525742"/>
              <a:gd name="connsiteY3" fmla="*/ 688975 h 688975"/>
              <a:gd name="connsiteX4" fmla="*/ 0 w 3525742"/>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5742" h="688975" fill="none" extrusionOk="0">
                <a:moveTo>
                  <a:pt x="0" y="0"/>
                </a:moveTo>
                <a:cubicBezTo>
                  <a:pt x="1201730" y="92772"/>
                  <a:pt x="2520376" y="-159028"/>
                  <a:pt x="3525742" y="0"/>
                </a:cubicBezTo>
                <a:cubicBezTo>
                  <a:pt x="3529037" y="172698"/>
                  <a:pt x="3533289" y="576162"/>
                  <a:pt x="3525742" y="688975"/>
                </a:cubicBezTo>
                <a:cubicBezTo>
                  <a:pt x="2543444" y="819415"/>
                  <a:pt x="664767" y="619382"/>
                  <a:pt x="0" y="688975"/>
                </a:cubicBezTo>
                <a:cubicBezTo>
                  <a:pt x="16258" y="414334"/>
                  <a:pt x="-14962" y="209661"/>
                  <a:pt x="0" y="0"/>
                </a:cubicBezTo>
                <a:close/>
              </a:path>
              <a:path w="3525742" h="688975" stroke="0" extrusionOk="0">
                <a:moveTo>
                  <a:pt x="0" y="0"/>
                </a:moveTo>
                <a:cubicBezTo>
                  <a:pt x="552830" y="-38391"/>
                  <a:pt x="2851079" y="-2710"/>
                  <a:pt x="3525742" y="0"/>
                </a:cubicBezTo>
                <a:cubicBezTo>
                  <a:pt x="3503698" y="198237"/>
                  <a:pt x="3499614" y="451527"/>
                  <a:pt x="3525742" y="688975"/>
                </a:cubicBezTo>
                <a:cubicBezTo>
                  <a:pt x="2315007" y="643502"/>
                  <a:pt x="1621035"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11.حكم زكاة الحلي.</a:t>
            </a:r>
          </a:p>
        </p:txBody>
      </p:sp>
      <p:sp>
        <p:nvSpPr>
          <p:cNvPr id="19"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8143137" y="4671943"/>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10.حكم التحلي بغير الذهب والفضة للنساء.</a:t>
            </a:r>
          </a:p>
        </p:txBody>
      </p:sp>
      <p:sp>
        <p:nvSpPr>
          <p:cNvPr id="20"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504218" y="3726373"/>
            <a:ext cx="3570879" cy="688975"/>
          </a:xfrm>
          <a:custGeom>
            <a:avLst/>
            <a:gdLst>
              <a:gd name="connsiteX0" fmla="*/ 0 w 3570879"/>
              <a:gd name="connsiteY0" fmla="*/ 0 h 688975"/>
              <a:gd name="connsiteX1" fmla="*/ 3570879 w 3570879"/>
              <a:gd name="connsiteY1" fmla="*/ 0 h 688975"/>
              <a:gd name="connsiteX2" fmla="*/ 3570879 w 3570879"/>
              <a:gd name="connsiteY2" fmla="*/ 688975 h 688975"/>
              <a:gd name="connsiteX3" fmla="*/ 0 w 3570879"/>
              <a:gd name="connsiteY3" fmla="*/ 688975 h 688975"/>
              <a:gd name="connsiteX4" fmla="*/ 0 w 3570879"/>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879" h="688975" fill="none" extrusionOk="0">
                <a:moveTo>
                  <a:pt x="0" y="0"/>
                </a:moveTo>
                <a:cubicBezTo>
                  <a:pt x="1517222" y="92772"/>
                  <a:pt x="2001457" y="-159028"/>
                  <a:pt x="3570879" y="0"/>
                </a:cubicBezTo>
                <a:cubicBezTo>
                  <a:pt x="3574174" y="172698"/>
                  <a:pt x="3578426" y="576162"/>
                  <a:pt x="3570879" y="688975"/>
                </a:cubicBezTo>
                <a:cubicBezTo>
                  <a:pt x="3153260" y="819415"/>
                  <a:pt x="1318786" y="619382"/>
                  <a:pt x="0" y="688975"/>
                </a:cubicBezTo>
                <a:cubicBezTo>
                  <a:pt x="16258" y="414334"/>
                  <a:pt x="-14962" y="209661"/>
                  <a:pt x="0" y="0"/>
                </a:cubicBezTo>
                <a:close/>
              </a:path>
              <a:path w="3570879" h="688975" stroke="0" extrusionOk="0">
                <a:moveTo>
                  <a:pt x="0" y="0"/>
                </a:moveTo>
                <a:cubicBezTo>
                  <a:pt x="886377" y="-38391"/>
                  <a:pt x="2364689" y="-2710"/>
                  <a:pt x="3570879" y="0"/>
                </a:cubicBezTo>
                <a:cubicBezTo>
                  <a:pt x="3548835" y="198237"/>
                  <a:pt x="3544751" y="451527"/>
                  <a:pt x="3570879" y="688975"/>
                </a:cubicBezTo>
                <a:cubicBezTo>
                  <a:pt x="1898191" y="643502"/>
                  <a:pt x="50194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9.ما يباح للنساء من الذهب والفضة.</a:t>
            </a:r>
          </a:p>
        </p:txBody>
      </p:sp>
      <p:sp>
        <p:nvSpPr>
          <p:cNvPr id="21"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342219" y="3726373"/>
            <a:ext cx="3525742" cy="688975"/>
          </a:xfrm>
          <a:custGeom>
            <a:avLst/>
            <a:gdLst>
              <a:gd name="connsiteX0" fmla="*/ 0 w 3525742"/>
              <a:gd name="connsiteY0" fmla="*/ 0 h 688975"/>
              <a:gd name="connsiteX1" fmla="*/ 3525742 w 3525742"/>
              <a:gd name="connsiteY1" fmla="*/ 0 h 688975"/>
              <a:gd name="connsiteX2" fmla="*/ 3525742 w 3525742"/>
              <a:gd name="connsiteY2" fmla="*/ 688975 h 688975"/>
              <a:gd name="connsiteX3" fmla="*/ 0 w 3525742"/>
              <a:gd name="connsiteY3" fmla="*/ 688975 h 688975"/>
              <a:gd name="connsiteX4" fmla="*/ 0 w 3525742"/>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5742" h="688975" fill="none" extrusionOk="0">
                <a:moveTo>
                  <a:pt x="0" y="0"/>
                </a:moveTo>
                <a:cubicBezTo>
                  <a:pt x="1201730" y="92772"/>
                  <a:pt x="2520376" y="-159028"/>
                  <a:pt x="3525742" y="0"/>
                </a:cubicBezTo>
                <a:cubicBezTo>
                  <a:pt x="3529037" y="172698"/>
                  <a:pt x="3533289" y="576162"/>
                  <a:pt x="3525742" y="688975"/>
                </a:cubicBezTo>
                <a:cubicBezTo>
                  <a:pt x="2543444" y="819415"/>
                  <a:pt x="664767" y="619382"/>
                  <a:pt x="0" y="688975"/>
                </a:cubicBezTo>
                <a:cubicBezTo>
                  <a:pt x="16258" y="414334"/>
                  <a:pt x="-14962" y="209661"/>
                  <a:pt x="0" y="0"/>
                </a:cubicBezTo>
                <a:close/>
              </a:path>
              <a:path w="3525742" h="688975" stroke="0" extrusionOk="0">
                <a:moveTo>
                  <a:pt x="0" y="0"/>
                </a:moveTo>
                <a:cubicBezTo>
                  <a:pt x="552830" y="-38391"/>
                  <a:pt x="2851079" y="-2710"/>
                  <a:pt x="3525742" y="0"/>
                </a:cubicBezTo>
                <a:cubicBezTo>
                  <a:pt x="3503698" y="198237"/>
                  <a:pt x="3499614" y="451527"/>
                  <a:pt x="3525742" y="688975"/>
                </a:cubicBezTo>
                <a:cubicBezTo>
                  <a:pt x="2315007" y="643502"/>
                  <a:pt x="1621035"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8.ما يباح للذكر من الذهب.</a:t>
            </a:r>
          </a:p>
        </p:txBody>
      </p:sp>
      <p:sp>
        <p:nvSpPr>
          <p:cNvPr id="22"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507579" y="2675021"/>
            <a:ext cx="3559979" cy="688975"/>
          </a:xfrm>
          <a:custGeom>
            <a:avLst/>
            <a:gdLst>
              <a:gd name="connsiteX0" fmla="*/ 0 w 3559979"/>
              <a:gd name="connsiteY0" fmla="*/ 0 h 688975"/>
              <a:gd name="connsiteX1" fmla="*/ 3559979 w 3559979"/>
              <a:gd name="connsiteY1" fmla="*/ 0 h 688975"/>
              <a:gd name="connsiteX2" fmla="*/ 3559979 w 3559979"/>
              <a:gd name="connsiteY2" fmla="*/ 688975 h 688975"/>
              <a:gd name="connsiteX3" fmla="*/ 0 w 3559979"/>
              <a:gd name="connsiteY3" fmla="*/ 688975 h 688975"/>
              <a:gd name="connsiteX4" fmla="*/ 0 w 3559979"/>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9979" h="688975" fill="none" extrusionOk="0">
                <a:moveTo>
                  <a:pt x="0" y="0"/>
                </a:moveTo>
                <a:cubicBezTo>
                  <a:pt x="698180" y="92772"/>
                  <a:pt x="2343901" y="-159028"/>
                  <a:pt x="3559979" y="0"/>
                </a:cubicBezTo>
                <a:cubicBezTo>
                  <a:pt x="3563274" y="172698"/>
                  <a:pt x="3567526" y="576162"/>
                  <a:pt x="3559979" y="688975"/>
                </a:cubicBezTo>
                <a:cubicBezTo>
                  <a:pt x="2416318" y="819415"/>
                  <a:pt x="509452" y="619382"/>
                  <a:pt x="0" y="688975"/>
                </a:cubicBezTo>
                <a:cubicBezTo>
                  <a:pt x="16258" y="414334"/>
                  <a:pt x="-14962" y="209661"/>
                  <a:pt x="0" y="0"/>
                </a:cubicBezTo>
                <a:close/>
              </a:path>
              <a:path w="3559979" h="688975" stroke="0" extrusionOk="0">
                <a:moveTo>
                  <a:pt x="0" y="0"/>
                </a:moveTo>
                <a:cubicBezTo>
                  <a:pt x="1486967" y="-38391"/>
                  <a:pt x="2669538" y="-2710"/>
                  <a:pt x="3559979" y="0"/>
                </a:cubicBezTo>
                <a:cubicBezTo>
                  <a:pt x="3537935" y="198237"/>
                  <a:pt x="3533851" y="451527"/>
                  <a:pt x="3559979" y="688975"/>
                </a:cubicBezTo>
                <a:cubicBezTo>
                  <a:pt x="2401133" y="643502"/>
                  <a:pt x="1297916"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6.ضمّ قيمة العروض إلى النقدين في تكميل النصاب. </a:t>
            </a:r>
          </a:p>
        </p:txBody>
      </p:sp>
      <p:sp>
        <p:nvSpPr>
          <p:cNvPr id="23"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8143136" y="3726372"/>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7.ما يباح للذكر من الفضة.</a:t>
            </a:r>
          </a:p>
        </p:txBody>
      </p:sp>
      <p:sp>
        <p:nvSpPr>
          <p:cNvPr id="24"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342219" y="2675021"/>
            <a:ext cx="3526257" cy="688975"/>
          </a:xfrm>
          <a:custGeom>
            <a:avLst/>
            <a:gdLst>
              <a:gd name="connsiteX0" fmla="*/ 0 w 3526257"/>
              <a:gd name="connsiteY0" fmla="*/ 0 h 688975"/>
              <a:gd name="connsiteX1" fmla="*/ 3526257 w 3526257"/>
              <a:gd name="connsiteY1" fmla="*/ 0 h 688975"/>
              <a:gd name="connsiteX2" fmla="*/ 3526257 w 3526257"/>
              <a:gd name="connsiteY2" fmla="*/ 688975 h 688975"/>
              <a:gd name="connsiteX3" fmla="*/ 0 w 3526257"/>
              <a:gd name="connsiteY3" fmla="*/ 688975 h 688975"/>
              <a:gd name="connsiteX4" fmla="*/ 0 w 352625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257" h="688975" fill="none" extrusionOk="0">
                <a:moveTo>
                  <a:pt x="0" y="0"/>
                </a:moveTo>
                <a:cubicBezTo>
                  <a:pt x="1172736" y="92772"/>
                  <a:pt x="2367782" y="-159028"/>
                  <a:pt x="3526257" y="0"/>
                </a:cubicBezTo>
                <a:cubicBezTo>
                  <a:pt x="3529552" y="172698"/>
                  <a:pt x="3533804" y="576162"/>
                  <a:pt x="3526257" y="688975"/>
                </a:cubicBezTo>
                <a:cubicBezTo>
                  <a:pt x="3055612" y="819415"/>
                  <a:pt x="1112250" y="619382"/>
                  <a:pt x="0" y="688975"/>
                </a:cubicBezTo>
                <a:cubicBezTo>
                  <a:pt x="16258" y="414334"/>
                  <a:pt x="-14962" y="209661"/>
                  <a:pt x="0" y="0"/>
                </a:cubicBezTo>
                <a:close/>
              </a:path>
              <a:path w="3526257" h="688975" stroke="0" extrusionOk="0">
                <a:moveTo>
                  <a:pt x="0" y="0"/>
                </a:moveTo>
                <a:cubicBezTo>
                  <a:pt x="524042" y="-38391"/>
                  <a:pt x="2291428" y="-2710"/>
                  <a:pt x="3526257" y="0"/>
                </a:cubicBezTo>
                <a:cubicBezTo>
                  <a:pt x="3504213" y="198237"/>
                  <a:pt x="3500129" y="451527"/>
                  <a:pt x="3526257" y="688975"/>
                </a:cubicBezTo>
                <a:cubicBezTo>
                  <a:pt x="2359143" y="643502"/>
                  <a:pt x="377030"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5.إخراج زكاة أحد النقدين بالآخر.</a:t>
            </a:r>
          </a:p>
        </p:txBody>
      </p:sp>
      <p:sp>
        <p:nvSpPr>
          <p:cNvPr id="25"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8143137" y="2675022"/>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4.ضمّ النقدين إلى بعضهما في تكميل النصاب .</a:t>
            </a:r>
          </a:p>
        </p:txBody>
      </p:sp>
      <p:sp>
        <p:nvSpPr>
          <p:cNvPr id="26"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507579" y="1623669"/>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3.زكاة الذهب والفضة المغشوشة.</a:t>
            </a:r>
          </a:p>
        </p:txBody>
      </p:sp>
      <p:sp>
        <p:nvSpPr>
          <p:cNvPr id="27"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4296053" y="1623669"/>
            <a:ext cx="3571908" cy="688975"/>
          </a:xfrm>
          <a:custGeom>
            <a:avLst/>
            <a:gdLst>
              <a:gd name="connsiteX0" fmla="*/ 0 w 3571908"/>
              <a:gd name="connsiteY0" fmla="*/ 0 h 688975"/>
              <a:gd name="connsiteX1" fmla="*/ 3571908 w 3571908"/>
              <a:gd name="connsiteY1" fmla="*/ 0 h 688975"/>
              <a:gd name="connsiteX2" fmla="*/ 3571908 w 3571908"/>
              <a:gd name="connsiteY2" fmla="*/ 688975 h 688975"/>
              <a:gd name="connsiteX3" fmla="*/ 0 w 3571908"/>
              <a:gd name="connsiteY3" fmla="*/ 688975 h 688975"/>
              <a:gd name="connsiteX4" fmla="*/ 0 w 357190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908" h="688975" fill="none" extrusionOk="0">
                <a:moveTo>
                  <a:pt x="0" y="0"/>
                </a:moveTo>
                <a:cubicBezTo>
                  <a:pt x="1460113" y="92772"/>
                  <a:pt x="3129033" y="-159028"/>
                  <a:pt x="3571908" y="0"/>
                </a:cubicBezTo>
                <a:cubicBezTo>
                  <a:pt x="3575203" y="172698"/>
                  <a:pt x="3579455" y="576162"/>
                  <a:pt x="3571908" y="688975"/>
                </a:cubicBezTo>
                <a:cubicBezTo>
                  <a:pt x="2735077" y="819415"/>
                  <a:pt x="773007" y="619382"/>
                  <a:pt x="0" y="688975"/>
                </a:cubicBezTo>
                <a:cubicBezTo>
                  <a:pt x="16258" y="414334"/>
                  <a:pt x="-14962" y="209661"/>
                  <a:pt x="0" y="0"/>
                </a:cubicBezTo>
                <a:close/>
              </a:path>
              <a:path w="3571908" h="688975" stroke="0" extrusionOk="0">
                <a:moveTo>
                  <a:pt x="0" y="0"/>
                </a:moveTo>
                <a:cubicBezTo>
                  <a:pt x="829679" y="-38391"/>
                  <a:pt x="2689233" y="-2710"/>
                  <a:pt x="3571908" y="0"/>
                </a:cubicBezTo>
                <a:cubicBezTo>
                  <a:pt x="3549864" y="198237"/>
                  <a:pt x="3545780" y="451527"/>
                  <a:pt x="3571908" y="688975"/>
                </a:cubicBezTo>
                <a:cubicBezTo>
                  <a:pt x="1985141" y="643502"/>
                  <a:pt x="830096"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2.ما يعتبر في الدرهم والمثقال.</a:t>
            </a:r>
          </a:p>
        </p:txBody>
      </p:sp>
      <p:sp>
        <p:nvSpPr>
          <p:cNvPr id="28"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8143136" y="1623669"/>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1.حكم زكاة الذهب والفضة ونصابها .</a:t>
            </a:r>
          </a:p>
        </p:txBody>
      </p:sp>
      <p:pic>
        <p:nvPicPr>
          <p:cNvPr id="30" name="صورة 29"/>
          <p:cNvPicPr>
            <a:picLocks noChangeAspect="1"/>
          </p:cNvPicPr>
          <p:nvPr/>
        </p:nvPicPr>
        <p:blipFill>
          <a:blip r:embed="rId10">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041531" y="513045"/>
            <a:ext cx="939420" cy="939420"/>
          </a:xfrm>
          <a:prstGeom prst="rect">
            <a:avLst/>
          </a:prstGeom>
        </p:spPr>
      </p:pic>
      <p:sp>
        <p:nvSpPr>
          <p:cNvPr id="31"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4319136" y="5584562"/>
            <a:ext cx="3571908" cy="688975"/>
          </a:xfrm>
          <a:custGeom>
            <a:avLst/>
            <a:gdLst>
              <a:gd name="connsiteX0" fmla="*/ 0 w 3571908"/>
              <a:gd name="connsiteY0" fmla="*/ 0 h 688975"/>
              <a:gd name="connsiteX1" fmla="*/ 3571908 w 3571908"/>
              <a:gd name="connsiteY1" fmla="*/ 0 h 688975"/>
              <a:gd name="connsiteX2" fmla="*/ 3571908 w 3571908"/>
              <a:gd name="connsiteY2" fmla="*/ 688975 h 688975"/>
              <a:gd name="connsiteX3" fmla="*/ 0 w 3571908"/>
              <a:gd name="connsiteY3" fmla="*/ 688975 h 688975"/>
              <a:gd name="connsiteX4" fmla="*/ 0 w 357190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908" h="688975" fill="none" extrusionOk="0">
                <a:moveTo>
                  <a:pt x="0" y="0"/>
                </a:moveTo>
                <a:cubicBezTo>
                  <a:pt x="1460113" y="92772"/>
                  <a:pt x="3129033" y="-159028"/>
                  <a:pt x="3571908" y="0"/>
                </a:cubicBezTo>
                <a:cubicBezTo>
                  <a:pt x="3575203" y="172698"/>
                  <a:pt x="3579455" y="576162"/>
                  <a:pt x="3571908" y="688975"/>
                </a:cubicBezTo>
                <a:cubicBezTo>
                  <a:pt x="2735077" y="819415"/>
                  <a:pt x="773007" y="619382"/>
                  <a:pt x="0" y="688975"/>
                </a:cubicBezTo>
                <a:cubicBezTo>
                  <a:pt x="16258" y="414334"/>
                  <a:pt x="-14962" y="209661"/>
                  <a:pt x="0" y="0"/>
                </a:cubicBezTo>
                <a:close/>
              </a:path>
              <a:path w="3571908" h="688975" stroke="0" extrusionOk="0">
                <a:moveTo>
                  <a:pt x="0" y="0"/>
                </a:moveTo>
                <a:cubicBezTo>
                  <a:pt x="829679" y="-38391"/>
                  <a:pt x="2689233" y="-2710"/>
                  <a:pt x="3571908" y="0"/>
                </a:cubicBezTo>
                <a:cubicBezTo>
                  <a:pt x="3549864" y="198237"/>
                  <a:pt x="3545780" y="451527"/>
                  <a:pt x="3571908" y="688975"/>
                </a:cubicBezTo>
                <a:cubicBezTo>
                  <a:pt x="1985141" y="643502"/>
                  <a:pt x="830096"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13.الأسئلة.</a:t>
            </a:r>
          </a:p>
        </p:txBody>
      </p:sp>
      <p:sp>
        <p:nvSpPr>
          <p:cNvPr id="33" name="مربع نص 32">
            <a:extLst>
              <a:ext uri="{FF2B5EF4-FFF2-40B4-BE49-F238E27FC236}">
                <a16:creationId xmlns:a16="http://schemas.microsoft.com/office/drawing/2014/main" xmlns="" id="{650DCFDE-255E-40F1-A525-69130091C3C8}"/>
              </a:ext>
            </a:extLst>
          </p:cNvPr>
          <p:cNvSpPr txBox="1"/>
          <p:nvPr/>
        </p:nvSpPr>
        <p:spPr>
          <a:xfrm>
            <a:off x="3280229" y="705756"/>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414924698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403077" y="410050"/>
            <a:ext cx="536902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[باب زكاة النقدين] أي الذهب والفضة </a:t>
            </a:r>
          </a:p>
        </p:txBody>
      </p:sp>
      <p:sp>
        <p:nvSpPr>
          <p:cNvPr id="4" name="مستطيل 3"/>
          <p:cNvSpPr/>
          <p:nvPr/>
        </p:nvSpPr>
        <p:spPr>
          <a:xfrm>
            <a:off x="795784" y="4544601"/>
            <a:ext cx="9253182" cy="193899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والاعتبار بالدرهم الإسلامي: الذي وزنه ستة دوانق، والعشرة من الدراهم سبعة مثاقيل. فالدرهم نصف مثقال وخُمسه وهو خمسون حبة وخُمسا حبة شعير. </a:t>
            </a:r>
          </a:p>
          <a:p>
            <a:r>
              <a:rPr lang="ar-SA" sz="3000" dirty="0">
                <a:solidFill>
                  <a:prstClr val="black"/>
                </a:solidFill>
                <a:latin typeface="Sakkal Majalla" panose="02000000000000000000" pitchFamily="2" charset="-78"/>
                <a:cs typeface="Sakkal Majalla" panose="02000000000000000000" pitchFamily="2" charset="-78"/>
              </a:rPr>
              <a:t>والعشرون </a:t>
            </a:r>
            <a:r>
              <a:rPr lang="ar-SA" sz="3000" dirty="0" err="1">
                <a:solidFill>
                  <a:prstClr val="black"/>
                </a:solidFill>
                <a:latin typeface="Sakkal Majalla" panose="02000000000000000000" pitchFamily="2" charset="-78"/>
                <a:cs typeface="Sakkal Majalla" panose="02000000000000000000" pitchFamily="2" charset="-78"/>
              </a:rPr>
              <a:t>مثقالا</a:t>
            </a:r>
            <a:r>
              <a:rPr lang="ar-SA" sz="3000" dirty="0">
                <a:solidFill>
                  <a:prstClr val="black"/>
                </a:solidFill>
                <a:latin typeface="Sakkal Majalla" panose="02000000000000000000" pitchFamily="2" charset="-78"/>
                <a:cs typeface="Sakkal Majalla" panose="02000000000000000000" pitchFamily="2" charset="-78"/>
              </a:rPr>
              <a:t> : خمسة وعشرون دينارا وسُبعا دينار، وتسعه على التحديد بالذي زنته درهم وثُمن درهم.</a:t>
            </a:r>
          </a:p>
        </p:txBody>
      </p:sp>
      <p:sp>
        <p:nvSpPr>
          <p:cNvPr id="5" name="مستطيل 4"/>
          <p:cNvSpPr/>
          <p:nvPr/>
        </p:nvSpPr>
        <p:spPr>
          <a:xfrm>
            <a:off x="737604" y="2964645"/>
            <a:ext cx="9732362"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لحديث ابن عمر وعائشة مرفوعا «إنه كان يأخذ من كل عشرين </a:t>
            </a:r>
            <a:r>
              <a:rPr lang="ar-SA" sz="3000" dirty="0" err="1">
                <a:solidFill>
                  <a:prstClr val="black"/>
                </a:solidFill>
                <a:latin typeface="Sakkal Majalla" panose="02000000000000000000" pitchFamily="2" charset="-78"/>
                <a:cs typeface="Sakkal Majalla" panose="02000000000000000000" pitchFamily="2" charset="-78"/>
              </a:rPr>
              <a:t>مثقالا</a:t>
            </a:r>
            <a:r>
              <a:rPr lang="ar-SA" sz="3000" dirty="0">
                <a:solidFill>
                  <a:prstClr val="black"/>
                </a:solidFill>
                <a:latin typeface="Sakkal Majalla" panose="02000000000000000000" pitchFamily="2" charset="-78"/>
                <a:cs typeface="Sakkal Majalla" panose="02000000000000000000" pitchFamily="2" charset="-78"/>
              </a:rPr>
              <a:t> نصف مثقال» رواه ابن ماجه. وعن علي نحوه وحديث أنس مرفوعا «في الرقة ربع العشر» متفق عليه.</a:t>
            </a:r>
          </a:p>
        </p:txBody>
      </p:sp>
      <p:sp>
        <p:nvSpPr>
          <p:cNvPr id="7" name="مستطيل 6"/>
          <p:cNvSpPr/>
          <p:nvPr/>
        </p:nvSpPr>
        <p:spPr>
          <a:xfrm>
            <a:off x="7119688" y="3980308"/>
            <a:ext cx="441178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يعتبر في الدرهم والمثقال ]: </a:t>
            </a:r>
          </a:p>
        </p:txBody>
      </p:sp>
      <p:sp>
        <p:nvSpPr>
          <p:cNvPr id="8" name="مستطيل 7"/>
          <p:cNvSpPr/>
          <p:nvPr/>
        </p:nvSpPr>
        <p:spPr>
          <a:xfrm>
            <a:off x="7240725" y="913831"/>
            <a:ext cx="4290748"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[حكم زكاتها ونصابها] : </a:t>
            </a:r>
            <a:endParaRPr lang="ar-SA" sz="1600" dirty="0">
              <a:solidFill>
                <a:schemeClr val="accent6">
                  <a:lumMod val="50000"/>
                </a:schemeClr>
              </a:solidFill>
              <a:cs typeface="PT Bold Heading" panose="00000400000000000000" pitchFamily="2" charset="-78"/>
            </a:endParaRPr>
          </a:p>
        </p:txBody>
      </p:sp>
      <p:sp>
        <p:nvSpPr>
          <p:cNvPr id="9" name="مستطيل 8"/>
          <p:cNvSpPr/>
          <p:nvPr/>
        </p:nvSpPr>
        <p:spPr>
          <a:xfrm>
            <a:off x="7178570" y="1540114"/>
            <a:ext cx="435290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يجب في الذهب إذا بلغ عشرين </a:t>
            </a:r>
            <a:r>
              <a:rPr lang="ar-SA" sz="3000" dirty="0" err="1">
                <a:solidFill>
                  <a:prstClr val="black"/>
                </a:solidFill>
                <a:latin typeface="Sakkal Majalla" panose="02000000000000000000" pitchFamily="2" charset="-78"/>
                <a:cs typeface="Sakkal Majalla" panose="02000000000000000000" pitchFamily="2" charset="-78"/>
              </a:rPr>
              <a:t>مثقالاً</a:t>
            </a:r>
            <a:r>
              <a:rPr lang="ar-SA" sz="3000" dirty="0">
                <a:solidFill>
                  <a:prstClr val="black"/>
                </a:solidFill>
                <a:latin typeface="Sakkal Majalla" panose="02000000000000000000" pitchFamily="2" charset="-78"/>
                <a:cs typeface="Sakkal Majalla" panose="02000000000000000000" pitchFamily="2" charset="-78"/>
              </a:rPr>
              <a:t> </a:t>
            </a:r>
          </a:p>
        </p:txBody>
      </p:sp>
      <p:sp>
        <p:nvSpPr>
          <p:cNvPr id="11" name="مستطيل 10"/>
          <p:cNvSpPr/>
          <p:nvPr/>
        </p:nvSpPr>
        <p:spPr>
          <a:xfrm>
            <a:off x="5013466" y="1791478"/>
            <a:ext cx="1696298"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ربع العشر منها</a:t>
            </a:r>
          </a:p>
        </p:txBody>
      </p:sp>
      <p:sp>
        <p:nvSpPr>
          <p:cNvPr id="12" name="مستطيل 11"/>
          <p:cNvSpPr/>
          <p:nvPr/>
        </p:nvSpPr>
        <p:spPr>
          <a:xfrm>
            <a:off x="7178570" y="2238683"/>
            <a:ext cx="435290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الفضة إذا بلغت مائتي درهم إسلامي</a:t>
            </a:r>
          </a:p>
        </p:txBody>
      </p:sp>
      <p:sp>
        <p:nvSpPr>
          <p:cNvPr id="15" name="مستطيل 14"/>
          <p:cNvSpPr/>
          <p:nvPr/>
        </p:nvSpPr>
        <p:spPr>
          <a:xfrm>
            <a:off x="10469966" y="2959502"/>
            <a:ext cx="1061507" cy="553998"/>
          </a:xfrm>
          <a:prstGeom prst="rect">
            <a:avLst/>
          </a:prstGeom>
          <a:solidFill>
            <a:srgbClr val="7F7F7F">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الدليل : </a:t>
            </a:r>
            <a:endParaRPr lang="ar-SA" dirty="0">
              <a:solidFill>
                <a:prstClr val="black"/>
              </a:solidFill>
            </a:endParaRPr>
          </a:p>
        </p:txBody>
      </p:sp>
      <p:cxnSp>
        <p:nvCxnSpPr>
          <p:cNvPr id="16" name="رابط كسهم مستقيم 15"/>
          <p:cNvCxnSpPr/>
          <p:nvPr/>
        </p:nvCxnSpPr>
        <p:spPr>
          <a:xfrm flipH="1">
            <a:off x="6709764" y="2068477"/>
            <a:ext cx="360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7" name="قوس متوسط أيمن 16"/>
          <p:cNvSpPr/>
          <p:nvPr/>
        </p:nvSpPr>
        <p:spPr>
          <a:xfrm rot="10800000">
            <a:off x="7069764" y="1457098"/>
            <a:ext cx="217611" cy="1404000"/>
          </a:xfrm>
          <a:prstGeom prst="rightBracket">
            <a:avLst>
              <a:gd name="adj" fmla="val 11454"/>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solidFill>
                <a:prstClr val="black"/>
              </a:solidFill>
            </a:endParaRPr>
          </a:p>
        </p:txBody>
      </p:sp>
      <p:pic>
        <p:nvPicPr>
          <p:cNvPr id="21" name="صورة 20"/>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0041856" y="5476532"/>
            <a:ext cx="428109" cy="486801"/>
          </a:xfrm>
          <a:prstGeom prst="rect">
            <a:avLst/>
          </a:prstGeom>
        </p:spPr>
      </p:pic>
      <p:pic>
        <p:nvPicPr>
          <p:cNvPr id="22" name="صورة 21"/>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0041857" y="4544601"/>
            <a:ext cx="428109" cy="486801"/>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166" y="1213273"/>
            <a:ext cx="2781300" cy="1647825"/>
          </a:xfrm>
          <a:prstGeom prst="rect">
            <a:avLst/>
          </a:prstGeom>
        </p:spPr>
      </p:pic>
      <p:sp>
        <p:nvSpPr>
          <p:cNvPr id="18"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93520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5230271" y="474218"/>
            <a:ext cx="1941499" cy="553998"/>
          </a:xfrm>
          <a:prstGeom prst="rect">
            <a:avLst/>
          </a:prstGeom>
          <a:no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بشروط خمسة :</a:t>
            </a:r>
          </a:p>
        </p:txBody>
      </p:sp>
      <p:cxnSp>
        <p:nvCxnSpPr>
          <p:cNvPr id="4" name="رابط مستقيم 3"/>
          <p:cNvCxnSpPr/>
          <p:nvPr/>
        </p:nvCxnSpPr>
        <p:spPr>
          <a:xfrm flipH="1" flipV="1">
            <a:off x="1924334" y="1194677"/>
            <a:ext cx="8447965" cy="2644"/>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رابط كسهم مستقيم 7"/>
          <p:cNvCxnSpPr/>
          <p:nvPr/>
        </p:nvCxnSpPr>
        <p:spPr>
          <a:xfrm>
            <a:off x="10372299" y="1194677"/>
            <a:ext cx="0" cy="57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1924334" y="1194677"/>
            <a:ext cx="0" cy="57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رابط كسهم مستقيم 17"/>
          <p:cNvCxnSpPr/>
          <p:nvPr/>
        </p:nvCxnSpPr>
        <p:spPr>
          <a:xfrm>
            <a:off x="6189545" y="1194677"/>
            <a:ext cx="11476" cy="57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مستطيل 19"/>
          <p:cNvSpPr/>
          <p:nvPr/>
        </p:nvSpPr>
        <p:spPr>
          <a:xfrm>
            <a:off x="8647883" y="2121916"/>
            <a:ext cx="3109806" cy="2862322"/>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أحدها: </a:t>
            </a:r>
          </a:p>
          <a:p>
            <a:pPr algn="ctr"/>
            <a:r>
              <a:rPr lang="ar-SA" sz="3000" dirty="0">
                <a:latin typeface="Sakkal Majalla" panose="02000000000000000000" pitchFamily="2" charset="-78"/>
                <a:cs typeface="Sakkal Majalla" panose="02000000000000000000" pitchFamily="2" charset="-78"/>
              </a:rPr>
              <a:t>حرية، فلا تجب على عبد؛ لأنه لا مال له ولا على مكاتب لأنه عبد وملكه غير تام وتجب على مبعض بقدر حريته.</a:t>
            </a:r>
          </a:p>
        </p:txBody>
      </p:sp>
      <p:sp>
        <p:nvSpPr>
          <p:cNvPr id="21" name="مستطيل 20"/>
          <p:cNvSpPr/>
          <p:nvPr/>
        </p:nvSpPr>
        <p:spPr>
          <a:xfrm>
            <a:off x="4634642" y="2121916"/>
            <a:ext cx="3109806" cy="1938992"/>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و الثاني: </a:t>
            </a:r>
          </a:p>
          <a:p>
            <a:pPr algn="ctr"/>
            <a:r>
              <a:rPr lang="ar-SA" sz="3000" dirty="0">
                <a:latin typeface="Sakkal Majalla" panose="02000000000000000000" pitchFamily="2" charset="-78"/>
                <a:cs typeface="Sakkal Majalla" panose="02000000000000000000" pitchFamily="2" charset="-78"/>
              </a:rPr>
              <a:t>إسلام، فلا تجب على كافر أصلي أو مرتد فلا يقضيها إذا أسلم.</a:t>
            </a:r>
          </a:p>
        </p:txBody>
      </p:sp>
      <p:sp>
        <p:nvSpPr>
          <p:cNvPr id="22" name="مستطيل 21"/>
          <p:cNvSpPr/>
          <p:nvPr/>
        </p:nvSpPr>
        <p:spPr>
          <a:xfrm>
            <a:off x="621401" y="2121916"/>
            <a:ext cx="3109806" cy="2862322"/>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و الثالث: </a:t>
            </a:r>
          </a:p>
          <a:p>
            <a:pPr algn="ctr"/>
            <a:r>
              <a:rPr lang="ar-SA" sz="3000" dirty="0">
                <a:latin typeface="Sakkal Majalla" panose="02000000000000000000" pitchFamily="2" charset="-78"/>
                <a:cs typeface="Sakkal Majalla" panose="02000000000000000000" pitchFamily="2" charset="-78"/>
              </a:rPr>
              <a:t>ملك نصاب ولو لصغير </a:t>
            </a:r>
          </a:p>
          <a:p>
            <a:pPr algn="ctr"/>
            <a:r>
              <a:rPr lang="ar-SA" sz="3000" dirty="0">
                <a:latin typeface="Sakkal Majalla" panose="02000000000000000000" pitchFamily="2" charset="-78"/>
                <a:cs typeface="Sakkal Majalla" panose="02000000000000000000" pitchFamily="2" charset="-78"/>
              </a:rPr>
              <a:t>أو مجنون؛ لعموم الأخبار وأقوال الصحابة فإن نقص عنه فلا زكاة </a:t>
            </a:r>
          </a:p>
          <a:p>
            <a:pPr algn="ctr"/>
            <a:r>
              <a:rPr lang="ar-SA" sz="3000" dirty="0">
                <a:latin typeface="Sakkal Majalla" panose="02000000000000000000" pitchFamily="2" charset="-78"/>
                <a:cs typeface="Sakkal Majalla" panose="02000000000000000000" pitchFamily="2" charset="-78"/>
              </a:rPr>
              <a:t>*إلا الركاز.</a:t>
            </a:r>
          </a:p>
        </p:txBody>
      </p:sp>
      <p:sp>
        <p:nvSpPr>
          <p:cNvPr id="26" name="مستطيل 25"/>
          <p:cNvSpPr/>
          <p:nvPr/>
        </p:nvSpPr>
        <p:spPr>
          <a:xfrm>
            <a:off x="8431478" y="465060"/>
            <a:ext cx="2310248" cy="523220"/>
          </a:xfrm>
          <a:prstGeom prst="rect">
            <a:avLst/>
          </a:prstGeom>
          <a:noFill/>
        </p:spPr>
        <p:txBody>
          <a:bodyPr wrap="none">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-[شروط الزكاة]:</a:t>
            </a:r>
          </a:p>
        </p:txBody>
      </p:sp>
      <p:cxnSp>
        <p:nvCxnSpPr>
          <p:cNvPr id="28" name="رابط مستقيم 27"/>
          <p:cNvCxnSpPr>
            <a:endCxn id="2" idx="2"/>
          </p:cNvCxnSpPr>
          <p:nvPr/>
        </p:nvCxnSpPr>
        <p:spPr>
          <a:xfrm flipV="1">
            <a:off x="6201021" y="1028216"/>
            <a:ext cx="0" cy="166462"/>
          </a:xfrm>
          <a:prstGeom prst="line">
            <a:avLst/>
          </a:prstGeom>
        </p:spPr>
        <p:style>
          <a:lnRef idx="3">
            <a:schemeClr val="accent5"/>
          </a:lnRef>
          <a:fillRef idx="0">
            <a:schemeClr val="accent5"/>
          </a:fillRef>
          <a:effectRef idx="2">
            <a:schemeClr val="accent5"/>
          </a:effectRef>
          <a:fontRef idx="minor">
            <a:schemeClr val="tx1"/>
          </a:fontRef>
        </p:style>
      </p:cxnSp>
      <p:sp>
        <p:nvSpPr>
          <p:cNvPr id="12"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511781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5517786" y="572384"/>
            <a:ext cx="6096000" cy="523220"/>
          </a:xfrm>
          <a:prstGeom prst="rect">
            <a:avLst/>
          </a:prstGeom>
        </p:spPr>
        <p:txBody>
          <a:bodyPr>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الذهب والفضة المغشوشة]:</a:t>
            </a:r>
          </a:p>
        </p:txBody>
      </p:sp>
      <p:sp>
        <p:nvSpPr>
          <p:cNvPr id="10" name="مستطيل 9"/>
          <p:cNvSpPr/>
          <p:nvPr/>
        </p:nvSpPr>
        <p:spPr>
          <a:xfrm>
            <a:off x="7072158" y="1139987"/>
            <a:ext cx="454162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ويزكى مغشوش إذا بلغ خالصه نصابًا وزنًا.</a:t>
            </a:r>
          </a:p>
        </p:txBody>
      </p:sp>
      <p:sp>
        <p:nvSpPr>
          <p:cNvPr id="12" name="مستطيل 11"/>
          <p:cNvSpPr/>
          <p:nvPr/>
        </p:nvSpPr>
        <p:spPr>
          <a:xfrm>
            <a:off x="5188343" y="1882034"/>
            <a:ext cx="642544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-[ضمّ النقدين إلى بعضهما في تكميل النصاب ]: </a:t>
            </a:r>
          </a:p>
        </p:txBody>
      </p:sp>
      <p:sp>
        <p:nvSpPr>
          <p:cNvPr id="13" name="مستطيل 12"/>
          <p:cNvSpPr/>
          <p:nvPr/>
        </p:nvSpPr>
        <p:spPr>
          <a:xfrm>
            <a:off x="1438843" y="5290932"/>
            <a:ext cx="841608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لأن مقاصدهما وزكاتهما متفقة فهما كنوعي جنس، ولا فرق بين الحاضر والدين.</a:t>
            </a:r>
          </a:p>
        </p:txBody>
      </p:sp>
      <p:sp>
        <p:nvSpPr>
          <p:cNvPr id="14" name="مستطيل 13"/>
          <p:cNvSpPr/>
          <p:nvPr/>
        </p:nvSpPr>
        <p:spPr>
          <a:xfrm>
            <a:off x="9854929" y="5282264"/>
            <a:ext cx="7906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a:t>
            </a:r>
          </a:p>
        </p:txBody>
      </p:sp>
      <p:sp>
        <p:nvSpPr>
          <p:cNvPr id="15" name="مستطيل 14"/>
          <p:cNvSpPr/>
          <p:nvPr/>
        </p:nvSpPr>
        <p:spPr>
          <a:xfrm>
            <a:off x="6758879" y="4535139"/>
            <a:ext cx="4011034"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ويجزئ إخراج زكاة أحدهما من الآخر.</a:t>
            </a:r>
          </a:p>
        </p:txBody>
      </p:sp>
      <p:sp>
        <p:nvSpPr>
          <p:cNvPr id="16" name="مستطيل 15"/>
          <p:cNvSpPr/>
          <p:nvPr/>
        </p:nvSpPr>
        <p:spPr>
          <a:xfrm>
            <a:off x="6140119" y="3981141"/>
            <a:ext cx="4629794"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–[إخراج زكاة أحد النقدين بالآخر]:</a:t>
            </a:r>
          </a:p>
        </p:txBody>
      </p:sp>
      <p:sp>
        <p:nvSpPr>
          <p:cNvPr id="17" name="مستطيل 16"/>
          <p:cNvSpPr/>
          <p:nvPr/>
        </p:nvSpPr>
        <p:spPr>
          <a:xfrm>
            <a:off x="2207954" y="3281904"/>
            <a:ext cx="856195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فلو ملك عشرة مثاقيل ومائة درهم فكل منهما نصف نصاب ومجموعهما نصاب. </a:t>
            </a:r>
          </a:p>
        </p:txBody>
      </p:sp>
      <p:sp>
        <p:nvSpPr>
          <p:cNvPr id="18" name="مستطيل 17"/>
          <p:cNvSpPr/>
          <p:nvPr/>
        </p:nvSpPr>
        <p:spPr>
          <a:xfrm>
            <a:off x="6049476" y="2542699"/>
            <a:ext cx="5455340"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يضم الذهب إلى الفضة في تكميل النصاب بالأجزاء.</a:t>
            </a:r>
          </a:p>
        </p:txBody>
      </p:sp>
      <p:pic>
        <p:nvPicPr>
          <p:cNvPr id="19" name="صورة 18"/>
          <p:cNvPicPr>
            <a:picLocks noChangeAspect="1"/>
          </p:cNvPicPr>
          <p:nvPr/>
        </p:nvPicPr>
        <p:blipFill>
          <a:blip r:embed="rId3"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10769913" y="3281904"/>
            <a:ext cx="567923" cy="464873"/>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382" y="780991"/>
            <a:ext cx="2445961" cy="1387139"/>
          </a:xfrm>
          <a:prstGeom prst="rect">
            <a:avLst/>
          </a:prstGeom>
        </p:spPr>
      </p:pic>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383" y="3895125"/>
            <a:ext cx="2445961" cy="1387139"/>
          </a:xfrm>
          <a:prstGeom prst="rect">
            <a:avLst/>
          </a:prstGeom>
        </p:spPr>
      </p:pic>
      <p:sp>
        <p:nvSpPr>
          <p:cNvPr id="20"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501581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مخطط انسيابي: معالجة متعاقبة 10">
            <a:extLst>
              <a:ext uri="{FF2B5EF4-FFF2-40B4-BE49-F238E27FC236}">
                <a16:creationId xmlns:a16="http://schemas.microsoft.com/office/drawing/2014/main" xmlns="" id="{829AC7D4-D10E-4B6B-BD97-706DE74DA112}"/>
              </a:ext>
            </a:extLst>
          </p:cNvPr>
          <p:cNvSpPr/>
          <p:nvPr/>
        </p:nvSpPr>
        <p:spPr>
          <a:xfrm>
            <a:off x="1733332" y="4439714"/>
            <a:ext cx="8490047" cy="1477327"/>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2" name="صورة 11">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682110" y="4478915"/>
            <a:ext cx="443865" cy="468630"/>
          </a:xfrm>
          <a:prstGeom prst="rect">
            <a:avLst/>
          </a:prstGeom>
        </p:spPr>
      </p:pic>
      <p:sp>
        <p:nvSpPr>
          <p:cNvPr id="2" name="مربع نص 1"/>
          <p:cNvSpPr txBox="1"/>
          <p:nvPr/>
        </p:nvSpPr>
        <p:spPr>
          <a:xfrm>
            <a:off x="4308050" y="520723"/>
            <a:ext cx="7338040"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-[ضمّ قيمة العروض إلى النقدين في تكميل النصاب ]: </a:t>
            </a:r>
          </a:p>
        </p:txBody>
      </p:sp>
      <p:sp>
        <p:nvSpPr>
          <p:cNvPr id="3" name="مستطيل 2"/>
          <p:cNvSpPr/>
          <p:nvPr/>
        </p:nvSpPr>
        <p:spPr>
          <a:xfrm>
            <a:off x="1692744" y="4439713"/>
            <a:ext cx="7989366"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ويُضم جيد كل جنس </a:t>
            </a:r>
            <a:r>
              <a:rPr lang="ar-SA" sz="3000" dirty="0" smtClean="0">
                <a:solidFill>
                  <a:prstClr val="black"/>
                </a:solidFill>
                <a:latin typeface="Sakkal Majalla" panose="02000000000000000000" pitchFamily="2" charset="-78"/>
                <a:cs typeface="Sakkal Majalla" panose="02000000000000000000" pitchFamily="2" charset="-78"/>
              </a:rPr>
              <a:t>و </a:t>
            </a:r>
            <a:r>
              <a:rPr lang="ar-SA" sz="3000" dirty="0" err="1" smtClean="0">
                <a:solidFill>
                  <a:prstClr val="black"/>
                </a:solidFill>
                <a:latin typeface="Sakkal Majalla" panose="02000000000000000000" pitchFamily="2" charset="-78"/>
                <a:cs typeface="Sakkal Majalla" panose="02000000000000000000" pitchFamily="2" charset="-78"/>
              </a:rPr>
              <a:t>مضروبه</a:t>
            </a:r>
            <a:r>
              <a:rPr lang="ar-SA" sz="3000" dirty="0" smtClean="0">
                <a:solidFill>
                  <a:prstClr val="black"/>
                </a:solidFill>
                <a:latin typeface="Sakkal Majalla" panose="02000000000000000000" pitchFamily="2" charset="-78"/>
                <a:cs typeface="Sakkal Majalla" panose="02000000000000000000" pitchFamily="2" charset="-78"/>
              </a:rPr>
              <a:t> </a:t>
            </a:r>
            <a:r>
              <a:rPr lang="ar-SA" sz="3000" dirty="0">
                <a:solidFill>
                  <a:prstClr val="black"/>
                </a:solidFill>
                <a:latin typeface="Sakkal Majalla" panose="02000000000000000000" pitchFamily="2" charset="-78"/>
                <a:cs typeface="Sakkal Majalla" panose="02000000000000000000" pitchFamily="2" charset="-78"/>
              </a:rPr>
              <a:t>إلى </a:t>
            </a:r>
            <a:r>
              <a:rPr lang="ar-SA" sz="3000" dirty="0" err="1">
                <a:solidFill>
                  <a:prstClr val="black"/>
                </a:solidFill>
                <a:latin typeface="Sakkal Majalla" panose="02000000000000000000" pitchFamily="2" charset="-78"/>
                <a:cs typeface="Sakkal Majalla" panose="02000000000000000000" pitchFamily="2" charset="-78"/>
              </a:rPr>
              <a:t>رديئه</a:t>
            </a:r>
            <a:r>
              <a:rPr lang="ar-SA" sz="3000" dirty="0">
                <a:solidFill>
                  <a:prstClr val="black"/>
                </a:solidFill>
                <a:latin typeface="Sakkal Majalla" panose="02000000000000000000" pitchFamily="2" charset="-78"/>
                <a:cs typeface="Sakkal Majalla" panose="02000000000000000000" pitchFamily="2" charset="-78"/>
              </a:rPr>
              <a:t> وتبره ويخرج من كل نوع بحصته، والأفضل من الأعلى.</a:t>
            </a:r>
          </a:p>
          <a:p>
            <a:r>
              <a:rPr lang="ar-SA" sz="3000" dirty="0">
                <a:solidFill>
                  <a:prstClr val="black"/>
                </a:solidFill>
                <a:latin typeface="Sakkal Majalla" panose="02000000000000000000" pitchFamily="2" charset="-78"/>
                <a:cs typeface="Sakkal Majalla" panose="02000000000000000000" pitchFamily="2" charset="-78"/>
              </a:rPr>
              <a:t> ويجزئ إخراج رديء عن أعلى مع الفضل.</a:t>
            </a:r>
          </a:p>
        </p:txBody>
      </p:sp>
      <p:sp>
        <p:nvSpPr>
          <p:cNvPr id="4" name="مستطيل 3"/>
          <p:cNvSpPr/>
          <p:nvPr/>
        </p:nvSpPr>
        <p:spPr>
          <a:xfrm>
            <a:off x="569865" y="3258737"/>
            <a:ext cx="6513322" cy="553998"/>
          </a:xfrm>
          <a:prstGeom prst="rect">
            <a:avLst/>
          </a:prstGeom>
        </p:spPr>
        <p:txBody>
          <a:bodyPr wrap="non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ولو كان ذهب وفضة وعروض ضُمَّ الجميع في تكميل النصاب.</a:t>
            </a:r>
          </a:p>
        </p:txBody>
      </p:sp>
      <p:sp>
        <p:nvSpPr>
          <p:cNvPr id="5" name="مستطيل 4"/>
          <p:cNvSpPr/>
          <p:nvPr/>
        </p:nvSpPr>
        <p:spPr>
          <a:xfrm>
            <a:off x="4623962" y="2611992"/>
            <a:ext cx="3791423" cy="553998"/>
          </a:xfrm>
          <a:prstGeom prst="rect">
            <a:avLst/>
          </a:prstGeom>
        </p:spPr>
        <p:txBody>
          <a:bodyPr wrap="non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أو له مائة درهم ومتاع قيمته مثلها </a:t>
            </a:r>
          </a:p>
        </p:txBody>
      </p:sp>
      <p:sp>
        <p:nvSpPr>
          <p:cNvPr id="6" name="مستطيل 5"/>
          <p:cNvSpPr/>
          <p:nvPr/>
        </p:nvSpPr>
        <p:spPr>
          <a:xfrm>
            <a:off x="5687427" y="1965247"/>
            <a:ext cx="523572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كمن له عشرة مثاقيل ومتاع قيمته عشرة أخرى </a:t>
            </a:r>
          </a:p>
        </p:txBody>
      </p:sp>
      <p:sp>
        <p:nvSpPr>
          <p:cNvPr id="7" name="مستطيل 6"/>
          <p:cNvSpPr/>
          <p:nvPr/>
        </p:nvSpPr>
        <p:spPr>
          <a:xfrm>
            <a:off x="5534183" y="1172434"/>
            <a:ext cx="5856091"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تضم قيمة العروض - أي عروض التجارة- إلى كل منهما.</a:t>
            </a:r>
          </a:p>
        </p:txBody>
      </p:sp>
      <p:pic>
        <p:nvPicPr>
          <p:cNvPr id="8" name="صورة 7"/>
          <p:cNvPicPr>
            <a:picLocks noChangeAspect="1"/>
          </p:cNvPicPr>
          <p:nvPr/>
        </p:nvPicPr>
        <p:blipFill>
          <a:blip r:embed="rId5"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7083187" y="3310165"/>
            <a:ext cx="567923" cy="464873"/>
          </a:xfrm>
          <a:prstGeom prst="rect">
            <a:avLst/>
          </a:prstGeom>
        </p:spPr>
      </p:pic>
      <p:pic>
        <p:nvPicPr>
          <p:cNvPr id="9" name="صورة 8"/>
          <p:cNvPicPr>
            <a:picLocks noChangeAspect="1"/>
          </p:cNvPicPr>
          <p:nvPr/>
        </p:nvPicPr>
        <p:blipFill>
          <a:blip r:embed="rId5"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8351250" y="2656554"/>
            <a:ext cx="567923" cy="464873"/>
          </a:xfrm>
          <a:prstGeom prst="rect">
            <a:avLst/>
          </a:prstGeom>
        </p:spPr>
      </p:pic>
      <p:pic>
        <p:nvPicPr>
          <p:cNvPr id="10" name="صورة 9"/>
          <p:cNvPicPr>
            <a:picLocks noChangeAspect="1"/>
          </p:cNvPicPr>
          <p:nvPr/>
        </p:nvPicPr>
        <p:blipFill>
          <a:blip r:embed="rId5"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10822351" y="2008090"/>
            <a:ext cx="567923" cy="464873"/>
          </a:xfrm>
          <a:prstGeom prst="rect">
            <a:avLst/>
          </a:prstGeom>
        </p:spPr>
      </p:pic>
      <p:pic>
        <p:nvPicPr>
          <p:cNvPr id="13" name="صورة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3332" y="913570"/>
            <a:ext cx="3105150" cy="1476375"/>
          </a:xfrm>
          <a:prstGeom prst="rect">
            <a:avLst/>
          </a:prstGeom>
        </p:spPr>
      </p:pic>
      <p:sp>
        <p:nvSpPr>
          <p:cNvPr id="14" name="مستطيل 1">
            <a:hlinkClick r:id="rId7"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22113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516224" y="1219819"/>
            <a:ext cx="3713257" cy="553998"/>
          </a:xfrm>
          <a:prstGeom prst="rect">
            <a:avLst/>
          </a:prstGeom>
          <a:solidFill>
            <a:srgbClr val="FFEEB0">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ويباح للذكر من الفضة الخاتم</a:t>
            </a:r>
          </a:p>
        </p:txBody>
      </p:sp>
      <p:sp>
        <p:nvSpPr>
          <p:cNvPr id="3" name="مستطيل 2"/>
          <p:cNvSpPr/>
          <p:nvPr/>
        </p:nvSpPr>
        <p:spPr>
          <a:xfrm>
            <a:off x="757932" y="5466935"/>
            <a:ext cx="870943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قال أنس: «كانت قبيعة سيف رسول الله - صلى الله عليه وسلم - فضة» رواه الأثرم.</a:t>
            </a:r>
          </a:p>
        </p:txBody>
      </p:sp>
      <p:sp>
        <p:nvSpPr>
          <p:cNvPr id="4" name="مستطيل 3"/>
          <p:cNvSpPr/>
          <p:nvPr/>
        </p:nvSpPr>
        <p:spPr>
          <a:xfrm>
            <a:off x="9467369" y="5465114"/>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endParaRPr lang="ar-SA" sz="3000" dirty="0">
              <a:solidFill>
                <a:prstClr val="black"/>
              </a:solidFill>
            </a:endParaRPr>
          </a:p>
        </p:txBody>
      </p:sp>
      <p:sp>
        <p:nvSpPr>
          <p:cNvPr id="5" name="مستطيل 4"/>
          <p:cNvSpPr/>
          <p:nvPr/>
        </p:nvSpPr>
        <p:spPr>
          <a:xfrm>
            <a:off x="4352187" y="4858333"/>
            <a:ext cx="6176691"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 يباح له قبيعة السيف وهي ما يجعل على طرف القبضة. </a:t>
            </a:r>
          </a:p>
        </p:txBody>
      </p:sp>
      <p:sp>
        <p:nvSpPr>
          <p:cNvPr id="6" name="مستطيل 5"/>
          <p:cNvSpPr/>
          <p:nvPr/>
        </p:nvSpPr>
        <p:spPr>
          <a:xfrm>
            <a:off x="997092" y="4253372"/>
            <a:ext cx="7560054"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لم تسقط الزكاة فيما خرج عن العادة إلا أن يتخذ ذلك لولده أو عبده.</a:t>
            </a:r>
          </a:p>
        </p:txBody>
      </p:sp>
      <p:sp>
        <p:nvSpPr>
          <p:cNvPr id="7" name="مستطيل 6"/>
          <p:cNvSpPr/>
          <p:nvPr/>
        </p:nvSpPr>
        <p:spPr>
          <a:xfrm>
            <a:off x="8229600" y="4253372"/>
            <a:ext cx="3504769"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-ولو اتخذ لنفسه عدة خواتيم:</a:t>
            </a:r>
          </a:p>
        </p:txBody>
      </p:sp>
      <p:sp>
        <p:nvSpPr>
          <p:cNvPr id="8" name="مستطيل 7"/>
          <p:cNvSpPr/>
          <p:nvPr/>
        </p:nvSpPr>
        <p:spPr>
          <a:xfrm>
            <a:off x="6224850" y="3683722"/>
            <a:ext cx="4522392" cy="553998"/>
          </a:xfrm>
          <a:prstGeom prst="rect">
            <a:avLst/>
          </a:prstGeom>
          <a:solidFill>
            <a:srgbClr val="9AB9E7">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ويكره أن يكتب عليه ذكر الله قرآنا أو غيره</a:t>
            </a:r>
            <a:endParaRPr lang="ar-SA" sz="3000" dirty="0">
              <a:solidFill>
                <a:prstClr val="black"/>
              </a:solidFill>
            </a:endParaRPr>
          </a:p>
        </p:txBody>
      </p:sp>
      <p:sp>
        <p:nvSpPr>
          <p:cNvPr id="9" name="مستطيل 8"/>
          <p:cNvSpPr/>
          <p:nvPr/>
        </p:nvSpPr>
        <p:spPr>
          <a:xfrm>
            <a:off x="6224850" y="2962100"/>
            <a:ext cx="452239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ويكره بسبابة ووسطى</a:t>
            </a:r>
          </a:p>
        </p:txBody>
      </p:sp>
      <p:sp>
        <p:nvSpPr>
          <p:cNvPr id="10" name="مستطيل 9"/>
          <p:cNvSpPr/>
          <p:nvPr/>
        </p:nvSpPr>
        <p:spPr>
          <a:xfrm>
            <a:off x="1522391" y="2412260"/>
            <a:ext cx="918552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والأفضل جعل فصه مما يلي كفه، وله جعل فصه منه ومن غيره، والأولى جعله في يساره</a:t>
            </a:r>
          </a:p>
        </p:txBody>
      </p:sp>
      <p:sp>
        <p:nvSpPr>
          <p:cNvPr id="11" name="مستطيل 10"/>
          <p:cNvSpPr/>
          <p:nvPr/>
        </p:nvSpPr>
        <p:spPr>
          <a:xfrm>
            <a:off x="3564881" y="1862420"/>
            <a:ext cx="666079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 - صلى الله عليه وسلم - «اتخذ خاتما من ورق» متفق عليه.</a:t>
            </a:r>
          </a:p>
        </p:txBody>
      </p:sp>
      <p:sp>
        <p:nvSpPr>
          <p:cNvPr id="12" name="مستطيل 11"/>
          <p:cNvSpPr/>
          <p:nvPr/>
        </p:nvSpPr>
        <p:spPr>
          <a:xfrm>
            <a:off x="10225680" y="1858041"/>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13" name="مربع نص 12"/>
          <p:cNvSpPr txBox="1"/>
          <p:nvPr/>
        </p:nvSpPr>
        <p:spPr>
          <a:xfrm>
            <a:off x="6975835" y="582009"/>
            <a:ext cx="432802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يباح للذكر من الفضة] :</a:t>
            </a:r>
          </a:p>
        </p:txBody>
      </p:sp>
      <p:pic>
        <p:nvPicPr>
          <p:cNvPr id="14" name="صورة 13"/>
          <p:cNvPicPr>
            <a:picLocks noChangeAspect="1"/>
          </p:cNvPicPr>
          <p:nvPr/>
        </p:nvPicPr>
        <p:blipFill>
          <a:blip r:embed="rId3">
            <a:clrChange>
              <a:clrFrom>
                <a:srgbClr val="DCDADD"/>
              </a:clrFrom>
              <a:clrTo>
                <a:srgbClr val="DCDADD">
                  <a:alpha val="0"/>
                </a:srgbClr>
              </a:clrTo>
            </a:clrChange>
            <a:extLst>
              <a:ext uri="{28A0092B-C50C-407E-A947-70E740481C1C}">
                <a14:useLocalDpi xmlns:a14="http://schemas.microsoft.com/office/drawing/2010/main" val="0"/>
              </a:ext>
            </a:extLst>
          </a:blip>
          <a:stretch>
            <a:fillRect/>
          </a:stretch>
        </p:blipFill>
        <p:spPr>
          <a:xfrm>
            <a:off x="6075035" y="812301"/>
            <a:ext cx="1441189" cy="1441189"/>
          </a:xfrm>
          <a:prstGeom prst="rect">
            <a:avLst/>
          </a:prstGeom>
        </p:spPr>
      </p:pic>
      <p:sp>
        <p:nvSpPr>
          <p:cNvPr id="15"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801908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920621" y="1922001"/>
            <a:ext cx="8407021"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وهي ما يشد به الوسط، وتسميها العامة: الحياصة.</a:t>
            </a:r>
          </a:p>
        </p:txBody>
      </p:sp>
      <p:sp>
        <p:nvSpPr>
          <p:cNvPr id="5" name="مستطيل 4"/>
          <p:cNvSpPr/>
          <p:nvPr/>
        </p:nvSpPr>
        <p:spPr>
          <a:xfrm>
            <a:off x="2287713" y="5143108"/>
            <a:ext cx="8459945" cy="1015663"/>
          </a:xfrm>
          <a:prstGeom prst="rect">
            <a:avLst/>
          </a:prstGeom>
          <a:solidFill>
            <a:srgbClr val="9AB9E7">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يباح غير ذلك؛ كتحلية المراكب ولباس الخيل كاللجم وتحلية الدواة والمقلمة والكمران والمشط والمكحلة والميل والمرآة والقنديل.</a:t>
            </a:r>
          </a:p>
        </p:txBody>
      </p:sp>
      <p:sp>
        <p:nvSpPr>
          <p:cNvPr id="6" name="مستطيل 5"/>
          <p:cNvSpPr/>
          <p:nvPr/>
        </p:nvSpPr>
        <p:spPr>
          <a:xfrm>
            <a:off x="4189613" y="4540809"/>
            <a:ext cx="705994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قال الشيخ تقي الدين: </a:t>
            </a:r>
            <a:r>
              <a:rPr lang="ar-SA" sz="3000" dirty="0" smtClean="0">
                <a:solidFill>
                  <a:prstClr val="black"/>
                </a:solidFill>
                <a:latin typeface="Sakkal Majalla" panose="02000000000000000000" pitchFamily="2" charset="-78"/>
                <a:cs typeface="Sakkal Majalla" panose="02000000000000000000" pitchFamily="2" charset="-78"/>
              </a:rPr>
              <a:t>و </a:t>
            </a:r>
            <a:r>
              <a:rPr lang="ar-SA" sz="3000" dirty="0" err="1" smtClean="0">
                <a:solidFill>
                  <a:prstClr val="black"/>
                </a:solidFill>
                <a:latin typeface="Sakkal Majalla" panose="02000000000000000000" pitchFamily="2" charset="-78"/>
                <a:cs typeface="Sakkal Majalla" panose="02000000000000000000" pitchFamily="2" charset="-78"/>
              </a:rPr>
              <a:t>تركاش</a:t>
            </a:r>
            <a:r>
              <a:rPr lang="ar-SA" sz="3000" dirty="0" smtClean="0">
                <a:solidFill>
                  <a:prstClr val="black"/>
                </a:solidFill>
                <a:latin typeface="Sakkal Majalla" panose="02000000000000000000" pitchFamily="2" charset="-78"/>
                <a:cs typeface="Sakkal Majalla" panose="02000000000000000000" pitchFamily="2" charset="-78"/>
              </a:rPr>
              <a:t> </a:t>
            </a:r>
            <a:r>
              <a:rPr lang="ar-SA" sz="3000" dirty="0">
                <a:solidFill>
                  <a:prstClr val="black"/>
                </a:solidFill>
                <a:latin typeface="Sakkal Majalla" panose="02000000000000000000" pitchFamily="2" charset="-78"/>
                <a:cs typeface="Sakkal Majalla" panose="02000000000000000000" pitchFamily="2" charset="-78"/>
              </a:rPr>
              <a:t>النشاب والكلاليب؛ لأنه يسير تابع.</a:t>
            </a:r>
          </a:p>
        </p:txBody>
      </p:sp>
      <p:sp>
        <p:nvSpPr>
          <p:cNvPr id="7" name="مستطيل 6"/>
          <p:cNvSpPr/>
          <p:nvPr/>
        </p:nvSpPr>
        <p:spPr>
          <a:xfrm>
            <a:off x="4241438" y="3969341"/>
            <a:ext cx="604043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 ذلك يساوي المنطقة معنى، فوجب أن يساويها حكما. </a:t>
            </a:r>
          </a:p>
        </p:txBody>
      </p:sp>
      <p:sp>
        <p:nvSpPr>
          <p:cNvPr id="8" name="مستطيل 7"/>
          <p:cNvSpPr/>
          <p:nvPr/>
        </p:nvSpPr>
        <p:spPr>
          <a:xfrm>
            <a:off x="10344643" y="3969341"/>
            <a:ext cx="906017"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 </a:t>
            </a:r>
            <a:endParaRPr lang="ar-SA" sz="3000" dirty="0">
              <a:solidFill>
                <a:prstClr val="black"/>
              </a:solidFill>
            </a:endParaRPr>
          </a:p>
        </p:txBody>
      </p:sp>
      <p:sp>
        <p:nvSpPr>
          <p:cNvPr id="9" name="مستطيل 8"/>
          <p:cNvSpPr/>
          <p:nvPr/>
        </p:nvSpPr>
        <p:spPr>
          <a:xfrm>
            <a:off x="2653936" y="3287007"/>
            <a:ext cx="8595623"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ونحوه؛ أي نحو ما ذكر كحلية الجوشن والخوذة والخف والران وحمائل سيف.</a:t>
            </a:r>
          </a:p>
        </p:txBody>
      </p:sp>
      <p:sp>
        <p:nvSpPr>
          <p:cNvPr id="10" name="مستطيل 9"/>
          <p:cNvSpPr/>
          <p:nvPr/>
        </p:nvSpPr>
        <p:spPr>
          <a:xfrm>
            <a:off x="5956196" y="2576607"/>
            <a:ext cx="4294765"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اتخذ الصحابة المناطق محلاة بالفضة .</a:t>
            </a:r>
          </a:p>
        </p:txBody>
      </p:sp>
      <p:sp>
        <p:nvSpPr>
          <p:cNvPr id="11" name="مستطيل 10"/>
          <p:cNvSpPr/>
          <p:nvPr/>
        </p:nvSpPr>
        <p:spPr>
          <a:xfrm>
            <a:off x="10245758" y="2574317"/>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4" name="مستطيل 3"/>
          <p:cNvSpPr/>
          <p:nvPr/>
        </p:nvSpPr>
        <p:spPr>
          <a:xfrm>
            <a:off x="8612299" y="1317172"/>
            <a:ext cx="2637260"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 يباح له حلية المنطقة:</a:t>
            </a:r>
          </a:p>
        </p:txBody>
      </p:sp>
      <p:pic>
        <p:nvPicPr>
          <p:cNvPr id="12" name="صورة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4272" y="445812"/>
            <a:ext cx="1619885" cy="2159847"/>
          </a:xfrm>
          <a:prstGeom prst="rect">
            <a:avLst/>
          </a:prstGeom>
        </p:spPr>
      </p:pic>
      <p:pic>
        <p:nvPicPr>
          <p:cNvPr id="13" name="صورة 12"/>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031995" y="2475999"/>
            <a:ext cx="1453799" cy="1848297"/>
          </a:xfrm>
          <a:prstGeom prst="rect">
            <a:avLst/>
          </a:prstGeom>
        </p:spPr>
      </p:pic>
      <p:pic>
        <p:nvPicPr>
          <p:cNvPr id="14" name="صورة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402" y="4919968"/>
            <a:ext cx="1416225" cy="1416225"/>
          </a:xfrm>
          <a:prstGeom prst="rect">
            <a:avLst/>
          </a:prstGeom>
        </p:spPr>
      </p:pic>
      <p:sp>
        <p:nvSpPr>
          <p:cNvPr id="15"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
        <p:nvSpPr>
          <p:cNvPr id="17" name="مربع نص 16">
            <a:extLst>
              <a:ext uri="{FF2B5EF4-FFF2-40B4-BE49-F238E27FC236}">
                <a16:creationId xmlns:a16="http://schemas.microsoft.com/office/drawing/2014/main" xmlns="" id="{FD0A48AB-CE4F-4B45-82A2-F2EBBC465AC7}"/>
              </a:ext>
            </a:extLst>
          </p:cNvPr>
          <p:cNvSpPr txBox="1"/>
          <p:nvPr/>
        </p:nvSpPr>
        <p:spPr>
          <a:xfrm>
            <a:off x="6975835" y="582009"/>
            <a:ext cx="432802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يباح للذكر من الفضة] :</a:t>
            </a:r>
          </a:p>
        </p:txBody>
      </p:sp>
    </p:spTree>
    <p:extLst>
      <p:ext uri="{BB962C8B-B14F-4D97-AF65-F5344CB8AC3E}">
        <p14:creationId xmlns:p14="http://schemas.microsoft.com/office/powerpoint/2010/main" val="336132881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6131725" y="1074476"/>
            <a:ext cx="5304788" cy="553998"/>
          </a:xfrm>
          <a:prstGeom prst="rect">
            <a:avLst/>
          </a:prstGeom>
          <a:solidFill>
            <a:srgbClr val="FFEEB0">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 يباح للذكر من الذهب قبيعة السيف</a:t>
            </a:r>
          </a:p>
        </p:txBody>
      </p:sp>
      <p:sp>
        <p:nvSpPr>
          <p:cNvPr id="4" name="مستطيل 3"/>
          <p:cNvSpPr/>
          <p:nvPr/>
        </p:nvSpPr>
        <p:spPr>
          <a:xfrm>
            <a:off x="1007334" y="4001277"/>
            <a:ext cx="9308489" cy="193899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 عرفجة بن سعد قطع أنفه يوما الكلاب فاتخذ أنفا من فضة فأنتن عليه فأمره النبي - صلى الله عليه وسلم - فاتخذ أنفا من ذهب» ، رواه أبو داود وغيره وصححه الحاكم.</a:t>
            </a:r>
          </a:p>
          <a:p>
            <a:r>
              <a:rPr lang="ar-SA" sz="3000" dirty="0">
                <a:solidFill>
                  <a:prstClr val="black"/>
                </a:solidFill>
                <a:latin typeface="Sakkal Majalla" panose="02000000000000000000" pitchFamily="2" charset="-78"/>
                <a:cs typeface="Sakkal Majalla" panose="02000000000000000000" pitchFamily="2" charset="-78"/>
              </a:rPr>
              <a:t> وروى الأثرم عن موسى بن طلحة، وأبي جمرة الضبعي، وأبي رافع ثابت </a:t>
            </a:r>
            <a:r>
              <a:rPr lang="ar-SA" sz="3000" dirty="0" err="1">
                <a:solidFill>
                  <a:prstClr val="black"/>
                </a:solidFill>
                <a:latin typeface="Sakkal Majalla" panose="02000000000000000000" pitchFamily="2" charset="-78"/>
                <a:cs typeface="Sakkal Majalla" panose="02000000000000000000" pitchFamily="2" charset="-78"/>
              </a:rPr>
              <a:t>البناني</a:t>
            </a:r>
            <a:r>
              <a:rPr lang="ar-SA" sz="3000" dirty="0">
                <a:solidFill>
                  <a:prstClr val="black"/>
                </a:solidFill>
                <a:latin typeface="Sakkal Majalla" panose="02000000000000000000" pitchFamily="2" charset="-78"/>
                <a:cs typeface="Sakkal Majalla" panose="02000000000000000000" pitchFamily="2" charset="-78"/>
              </a:rPr>
              <a:t>، وإسماعيل بن زيد بن ثابت، والمغيرة بن عبد الله، أنهم شدوا أسنانهم بالذهب.</a:t>
            </a:r>
          </a:p>
        </p:txBody>
      </p:sp>
      <p:sp>
        <p:nvSpPr>
          <p:cNvPr id="5" name="مستطيل 4"/>
          <p:cNvSpPr/>
          <p:nvPr/>
        </p:nvSpPr>
        <p:spPr>
          <a:xfrm>
            <a:off x="10315823" y="4001277"/>
            <a:ext cx="1119217"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6" name="مستطيل 5"/>
          <p:cNvSpPr/>
          <p:nvPr/>
        </p:nvSpPr>
        <p:spPr>
          <a:xfrm>
            <a:off x="6130252" y="3317690"/>
            <a:ext cx="5306261"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وما دعت إليه ضرورة كأنف ونحوه، كرباط أسنان</a:t>
            </a:r>
          </a:p>
        </p:txBody>
      </p:sp>
      <p:sp>
        <p:nvSpPr>
          <p:cNvPr id="7" name="مستطيل 6"/>
          <p:cNvSpPr/>
          <p:nvPr/>
        </p:nvSpPr>
        <p:spPr>
          <a:xfrm>
            <a:off x="807923" y="1734418"/>
            <a:ext cx="9567081"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 عمر كان له سيف فيه سبائك من ذهب، وعثمان بن حنيف كان في سيفه مسمار من ذهب، ذكرهما أحمد وقيدهما باليسير مع أنه ذكر أن قبيعة سيف النبي - صلى الله عليه وسلم - كان وزنها ثمانية مثاقيل فيحتمل أنها كانت ذهبا وفضة، وقد رواه الترمذي كذلك.</a:t>
            </a:r>
          </a:p>
        </p:txBody>
      </p:sp>
      <p:sp>
        <p:nvSpPr>
          <p:cNvPr id="8" name="مستطيل 7"/>
          <p:cNvSpPr/>
          <p:nvPr/>
        </p:nvSpPr>
        <p:spPr>
          <a:xfrm>
            <a:off x="10375004" y="1734418"/>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9"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
        <p:nvSpPr>
          <p:cNvPr id="11" name="مربع نص 10">
            <a:extLst>
              <a:ext uri="{FF2B5EF4-FFF2-40B4-BE49-F238E27FC236}">
                <a16:creationId xmlns:a16="http://schemas.microsoft.com/office/drawing/2014/main" xmlns="" id="{996BE5E5-C8B2-4448-A7CF-594644CAE730}"/>
              </a:ext>
            </a:extLst>
          </p:cNvPr>
          <p:cNvSpPr txBox="1"/>
          <p:nvPr/>
        </p:nvSpPr>
        <p:spPr>
          <a:xfrm>
            <a:off x="7107018" y="412061"/>
            <a:ext cx="432802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يباح للذكر من الذهب] :</a:t>
            </a:r>
          </a:p>
        </p:txBody>
      </p:sp>
    </p:spTree>
    <p:extLst>
      <p:ext uri="{BB962C8B-B14F-4D97-AF65-F5344CB8AC3E}">
        <p14:creationId xmlns:p14="http://schemas.microsoft.com/office/powerpoint/2010/main" val="2154313118"/>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626590" y="1036930"/>
            <a:ext cx="6875645" cy="553998"/>
          </a:xfrm>
          <a:prstGeom prst="rect">
            <a:avLst/>
          </a:prstGeom>
          <a:solidFill>
            <a:srgbClr val="FFEEB0">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ويباح للنساء من الذهب والفضة ما جرت عادتهن بلبسه ولو كثر:</a:t>
            </a:r>
          </a:p>
        </p:txBody>
      </p:sp>
      <p:sp>
        <p:nvSpPr>
          <p:cNvPr id="3" name="مربع نص 2"/>
          <p:cNvSpPr txBox="1"/>
          <p:nvPr/>
        </p:nvSpPr>
        <p:spPr>
          <a:xfrm>
            <a:off x="5995447" y="400447"/>
            <a:ext cx="5541177"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يباح للنساء من الذهب والفضة] :</a:t>
            </a:r>
          </a:p>
        </p:txBody>
      </p:sp>
      <p:sp>
        <p:nvSpPr>
          <p:cNvPr id="4" name="مستطيل 3"/>
          <p:cNvSpPr/>
          <p:nvPr/>
        </p:nvSpPr>
        <p:spPr>
          <a:xfrm>
            <a:off x="668738" y="4646997"/>
            <a:ext cx="9692989"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«ليس في الحلي زكاة» رواه الطبراني عن جابر وهو قول أنس وجابر، وابن عمر وعائشة وأسماء أختها.</a:t>
            </a:r>
          </a:p>
        </p:txBody>
      </p:sp>
      <p:sp>
        <p:nvSpPr>
          <p:cNvPr id="5" name="مستطيل 4"/>
          <p:cNvSpPr/>
          <p:nvPr/>
        </p:nvSpPr>
        <p:spPr>
          <a:xfrm>
            <a:off x="1269242" y="3294411"/>
            <a:ext cx="9550874" cy="553998"/>
          </a:xfrm>
          <a:prstGeom prst="rect">
            <a:avLst/>
          </a:prstGeom>
        </p:spPr>
        <p:txBody>
          <a:bodyPr wrap="square">
            <a:spAutoFit/>
          </a:bodyPr>
          <a:lstStyle/>
          <a:p>
            <a:pPr marL="457200" indent="-457200">
              <a:buFont typeface="Arial" panose="020B0604020202020204" pitchFamily="34" charset="0"/>
              <a:buChar char="•"/>
            </a:pPr>
            <a:r>
              <a:rPr lang="ar-SA" sz="3000" dirty="0">
                <a:solidFill>
                  <a:prstClr val="black"/>
                </a:solidFill>
                <a:latin typeface="Sakkal Majalla" panose="02000000000000000000" pitchFamily="2" charset="-78"/>
                <a:cs typeface="Sakkal Majalla" panose="02000000000000000000" pitchFamily="2" charset="-78"/>
              </a:rPr>
              <a:t>ويباح لهما تحل بجوهر ونحوه ،وكره تختمهما بحديد وصفر ونحاس ورصاص.</a:t>
            </a:r>
          </a:p>
        </p:txBody>
      </p:sp>
      <p:sp>
        <p:nvSpPr>
          <p:cNvPr id="6" name="مستطيل 5"/>
          <p:cNvSpPr/>
          <p:nvPr/>
        </p:nvSpPr>
        <p:spPr>
          <a:xfrm>
            <a:off x="2524651" y="2761334"/>
            <a:ext cx="881070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التحلي بغير الذهب والفضة للنساء ]:</a:t>
            </a:r>
          </a:p>
        </p:txBody>
      </p:sp>
      <p:sp>
        <p:nvSpPr>
          <p:cNvPr id="7" name="مستطيل 6"/>
          <p:cNvSpPr/>
          <p:nvPr/>
        </p:nvSpPr>
        <p:spPr>
          <a:xfrm>
            <a:off x="10361727" y="2196876"/>
            <a:ext cx="1140507"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8" name="مستطيل 7"/>
          <p:cNvSpPr/>
          <p:nvPr/>
        </p:nvSpPr>
        <p:spPr>
          <a:xfrm>
            <a:off x="614002" y="2196876"/>
            <a:ext cx="9747725"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«أحل الذهب والحرير للإناث من أمتي وحرم على ذكورها»</a:t>
            </a:r>
          </a:p>
        </p:txBody>
      </p:sp>
      <p:sp>
        <p:nvSpPr>
          <p:cNvPr id="9" name="مستطيل 8"/>
          <p:cNvSpPr/>
          <p:nvPr/>
        </p:nvSpPr>
        <p:spPr>
          <a:xfrm>
            <a:off x="2387999" y="1656832"/>
            <a:ext cx="843211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كالطوق والخلخال والسوار والقرط وما في المخانق والمقالد والتاج وما أشبه ذلك.</a:t>
            </a:r>
          </a:p>
        </p:txBody>
      </p:sp>
      <p:sp>
        <p:nvSpPr>
          <p:cNvPr id="10" name="مربع نص 9"/>
          <p:cNvSpPr txBox="1"/>
          <p:nvPr/>
        </p:nvSpPr>
        <p:spPr>
          <a:xfrm>
            <a:off x="8257880" y="3986093"/>
            <a:ext cx="3278744"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زكاة الحلي] :</a:t>
            </a:r>
          </a:p>
        </p:txBody>
      </p:sp>
      <p:sp>
        <p:nvSpPr>
          <p:cNvPr id="11" name="مستطيل 10"/>
          <p:cNvSpPr/>
          <p:nvPr/>
        </p:nvSpPr>
        <p:spPr>
          <a:xfrm>
            <a:off x="713402" y="4024157"/>
            <a:ext cx="8170477"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زكاة في حليهما -أي حلي الذكر والأنثى المباح- المعد للاستعمال </a:t>
            </a:r>
            <a:r>
              <a:rPr lang="ar-SA" sz="3000" u="sng" dirty="0">
                <a:solidFill>
                  <a:prstClr val="black"/>
                </a:solidFill>
                <a:latin typeface="Sakkal Majalla" panose="02000000000000000000" pitchFamily="2" charset="-78"/>
                <a:cs typeface="Sakkal Majalla" panose="02000000000000000000" pitchFamily="2" charset="-78"/>
              </a:rPr>
              <a:t>أو</a:t>
            </a:r>
            <a:r>
              <a:rPr lang="ar-SA" sz="3000" dirty="0">
                <a:solidFill>
                  <a:prstClr val="black"/>
                </a:solidFill>
                <a:latin typeface="Sakkal Majalla" panose="02000000000000000000" pitchFamily="2" charset="-78"/>
                <a:cs typeface="Sakkal Majalla" panose="02000000000000000000" pitchFamily="2" charset="-78"/>
              </a:rPr>
              <a:t> العارية.</a:t>
            </a:r>
          </a:p>
        </p:txBody>
      </p:sp>
      <p:sp>
        <p:nvSpPr>
          <p:cNvPr id="12" name="مستطيل 11"/>
          <p:cNvSpPr/>
          <p:nvPr/>
        </p:nvSpPr>
        <p:spPr>
          <a:xfrm>
            <a:off x="10361727" y="4646997"/>
            <a:ext cx="1140508"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pic>
        <p:nvPicPr>
          <p:cNvPr id="13" name="صورة 12"/>
          <p:cNvPicPr>
            <a:picLocks noChangeAspect="1"/>
          </p:cNvPicPr>
          <p:nvPr/>
        </p:nvPicPr>
        <p:blipFill>
          <a:blip r:embed="rId3"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9793804" y="5659452"/>
            <a:ext cx="567923" cy="464873"/>
          </a:xfrm>
          <a:prstGeom prst="rect">
            <a:avLst/>
          </a:prstGeom>
        </p:spPr>
      </p:pic>
      <p:sp>
        <p:nvSpPr>
          <p:cNvPr id="14" name="مستطيل 13"/>
          <p:cNvSpPr/>
          <p:nvPr/>
        </p:nvSpPr>
        <p:spPr>
          <a:xfrm>
            <a:off x="2425834" y="5616494"/>
            <a:ext cx="736611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حتى ولو اتخذ الرجل حلي النساء لإعارتهن أو بالعكس إن لم يكن فرارا.</a:t>
            </a:r>
            <a:endParaRPr lang="ar-SA" sz="3000" dirty="0">
              <a:solidFill>
                <a:prstClr val="black"/>
              </a:solidFill>
            </a:endParaRPr>
          </a:p>
        </p:txBody>
      </p:sp>
      <p:sp>
        <p:nvSpPr>
          <p:cNvPr id="16"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414722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صورة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423" y="1725643"/>
            <a:ext cx="1467751" cy="1372201"/>
          </a:xfrm>
          <a:prstGeom prst="rect">
            <a:avLst/>
          </a:prstGeom>
        </p:spPr>
      </p:pic>
      <p:sp>
        <p:nvSpPr>
          <p:cNvPr id="14" name="مخطط انسيابي: معالجة متعاقبة 13">
            <a:extLst>
              <a:ext uri="{FF2B5EF4-FFF2-40B4-BE49-F238E27FC236}">
                <a16:creationId xmlns:a16="http://schemas.microsoft.com/office/drawing/2014/main" xmlns="" id="{829AC7D4-D10E-4B6B-BD97-706DE74DA112}"/>
              </a:ext>
            </a:extLst>
          </p:cNvPr>
          <p:cNvSpPr/>
          <p:nvPr/>
        </p:nvSpPr>
        <p:spPr>
          <a:xfrm>
            <a:off x="2053371" y="5351994"/>
            <a:ext cx="7402639" cy="969497"/>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5" name="صورة 14">
            <a:extLst>
              <a:ext uri="{FF2B5EF4-FFF2-40B4-BE49-F238E27FC236}">
                <a16:creationId xmlns:a16="http://schemas.microsoft.com/office/drawing/2014/main" xmlns="" id="{0E669D35-F3E2-43C9-95CA-BCA2D39895FA}"/>
              </a:ext>
            </a:extLst>
          </p:cNvPr>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8953757" y="5391195"/>
            <a:ext cx="404849" cy="447329"/>
          </a:xfrm>
          <a:prstGeom prst="rect">
            <a:avLst/>
          </a:prstGeom>
        </p:spPr>
      </p:pic>
      <p:sp>
        <p:nvSpPr>
          <p:cNvPr id="2" name="مربع نص 1"/>
          <p:cNvSpPr txBox="1"/>
          <p:nvPr/>
        </p:nvSpPr>
        <p:spPr>
          <a:xfrm>
            <a:off x="4853318" y="1095884"/>
            <a:ext cx="6828146"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وإن أعد الحلي للكراء أو النفقة أو كان محرما كسرج ولجام وآنية: </a:t>
            </a:r>
          </a:p>
        </p:txBody>
      </p:sp>
      <p:sp>
        <p:nvSpPr>
          <p:cNvPr id="4" name="مربع نص 3"/>
          <p:cNvSpPr txBox="1"/>
          <p:nvPr/>
        </p:nvSpPr>
        <p:spPr>
          <a:xfrm>
            <a:off x="5646656" y="517324"/>
            <a:ext cx="6034808"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زكاة الحلي المعد لغير الاستعمال] :</a:t>
            </a:r>
          </a:p>
        </p:txBody>
      </p:sp>
      <p:sp>
        <p:nvSpPr>
          <p:cNvPr id="5" name="مستطيل 4"/>
          <p:cNvSpPr/>
          <p:nvPr/>
        </p:nvSpPr>
        <p:spPr>
          <a:xfrm>
            <a:off x="1367881" y="5305828"/>
            <a:ext cx="7525768"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ويحرم أن يحلى مسجد أو يموه سقف أو حائط بنقد، </a:t>
            </a:r>
          </a:p>
          <a:p>
            <a:r>
              <a:rPr lang="ar-SA" sz="3000" dirty="0">
                <a:solidFill>
                  <a:prstClr val="black"/>
                </a:solidFill>
                <a:latin typeface="Sakkal Majalla" panose="02000000000000000000" pitchFamily="2" charset="-78"/>
                <a:cs typeface="Sakkal Majalla" panose="02000000000000000000" pitchFamily="2" charset="-78"/>
              </a:rPr>
              <a:t>  وتجب إزالته وزكاته بشرطه إلا إذا استهلك فلم يجتمع منه شيء.</a:t>
            </a:r>
          </a:p>
        </p:txBody>
      </p:sp>
      <p:sp>
        <p:nvSpPr>
          <p:cNvPr id="7" name="مستطيل 6"/>
          <p:cNvSpPr/>
          <p:nvPr/>
        </p:nvSpPr>
        <p:spPr>
          <a:xfrm>
            <a:off x="7178722" y="4087674"/>
            <a:ext cx="3904430"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ومباح الصناعة إن لم يكن للتجارة:           </a:t>
            </a:r>
          </a:p>
        </p:txBody>
      </p:sp>
      <p:sp>
        <p:nvSpPr>
          <p:cNvPr id="9" name="مستطيل 8"/>
          <p:cNvSpPr/>
          <p:nvPr/>
        </p:nvSpPr>
        <p:spPr>
          <a:xfrm>
            <a:off x="5090807" y="3401607"/>
            <a:ext cx="5992345"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فإن كان معدا للتجارة : وجبت الزكاة في قيمته كالعروض </a:t>
            </a:r>
          </a:p>
        </p:txBody>
      </p:sp>
      <p:sp>
        <p:nvSpPr>
          <p:cNvPr id="10" name="مستطيل 9"/>
          <p:cNvSpPr/>
          <p:nvPr/>
        </p:nvSpPr>
        <p:spPr>
          <a:xfrm>
            <a:off x="3920556" y="2385944"/>
            <a:ext cx="6960358"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لأنها إنما سقطت مما أعد للاستعمال بصرفه عن جهة النماء، فيبقى ما عداه على مقتضى الأصل.</a:t>
            </a:r>
          </a:p>
        </p:txBody>
      </p:sp>
      <p:sp>
        <p:nvSpPr>
          <p:cNvPr id="11" name="مستطيل 10"/>
          <p:cNvSpPr/>
          <p:nvPr/>
        </p:nvSpPr>
        <p:spPr>
          <a:xfrm>
            <a:off x="10880914" y="2391871"/>
            <a:ext cx="800550" cy="553998"/>
          </a:xfrm>
          <a:prstGeom prst="rect">
            <a:avLst/>
          </a:prstGeom>
          <a:solidFill>
            <a:srgbClr val="7F7F7F">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3" name="مستطيل 2"/>
          <p:cNvSpPr/>
          <p:nvPr/>
        </p:nvSpPr>
        <p:spPr>
          <a:xfrm>
            <a:off x="8471931" y="1746817"/>
            <a:ext cx="3209533"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ففيه الزكاة إن بلغ نصابا وزنا.</a:t>
            </a:r>
          </a:p>
        </p:txBody>
      </p:sp>
      <p:pic>
        <p:nvPicPr>
          <p:cNvPr id="12" name="صورة 11"/>
          <p:cNvPicPr>
            <a:picLocks noChangeAspect="1"/>
          </p:cNvPicPr>
          <p:nvPr/>
        </p:nvPicPr>
        <p:blipFill>
          <a:blip r:embed="rId6"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11113542" y="4091042"/>
            <a:ext cx="567923" cy="464873"/>
          </a:xfrm>
          <a:prstGeom prst="rect">
            <a:avLst/>
          </a:prstGeom>
        </p:spPr>
      </p:pic>
      <p:pic>
        <p:nvPicPr>
          <p:cNvPr id="13" name="صورة 12"/>
          <p:cNvPicPr>
            <a:picLocks noChangeAspect="1"/>
          </p:cNvPicPr>
          <p:nvPr/>
        </p:nvPicPr>
        <p:blipFill>
          <a:blip r:embed="rId6" cstate="print">
            <a:clrChange>
              <a:clrFrom>
                <a:srgbClr val="DCDCDC"/>
              </a:clrFrom>
              <a:clrTo>
                <a:srgbClr val="DCDCDC">
                  <a:alpha val="0"/>
                </a:srgbClr>
              </a:clrTo>
            </a:clrChange>
            <a:extLst>
              <a:ext uri="{28A0092B-C50C-407E-A947-70E740481C1C}">
                <a14:useLocalDpi xmlns:a14="http://schemas.microsoft.com/office/drawing/2010/main" val="0"/>
              </a:ext>
            </a:extLst>
          </a:blip>
          <a:stretch>
            <a:fillRect/>
          </a:stretch>
        </p:blipFill>
        <p:spPr>
          <a:xfrm>
            <a:off x="11113541" y="3446169"/>
            <a:ext cx="567923" cy="464873"/>
          </a:xfrm>
          <a:prstGeom prst="rect">
            <a:avLst/>
          </a:prstGeom>
        </p:spPr>
      </p:pic>
      <p:sp>
        <p:nvSpPr>
          <p:cNvPr id="6" name="مستطيل 5"/>
          <p:cNvSpPr/>
          <p:nvPr/>
        </p:nvSpPr>
        <p:spPr>
          <a:xfrm>
            <a:off x="4616802" y="4696751"/>
            <a:ext cx="256192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وفي الإخراج بقيمته.</a:t>
            </a:r>
          </a:p>
        </p:txBody>
      </p:sp>
      <p:sp>
        <p:nvSpPr>
          <p:cNvPr id="8" name="مستطيل 7"/>
          <p:cNvSpPr/>
          <p:nvPr/>
        </p:nvSpPr>
        <p:spPr>
          <a:xfrm>
            <a:off x="4616802" y="4087674"/>
            <a:ext cx="2561920"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يعتبر في النصاب بوزنه </a:t>
            </a:r>
            <a:endParaRPr lang="ar-SA" sz="3000" dirty="0">
              <a:solidFill>
                <a:prstClr val="black"/>
              </a:solidFill>
            </a:endParaRPr>
          </a:p>
        </p:txBody>
      </p:sp>
      <p:pic>
        <p:nvPicPr>
          <p:cNvPr id="16" name="صورة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423" y="602294"/>
            <a:ext cx="1467751" cy="1107950"/>
          </a:xfrm>
          <a:prstGeom prst="rect">
            <a:avLst/>
          </a:prstGeom>
        </p:spPr>
      </p:pic>
      <p:pic>
        <p:nvPicPr>
          <p:cNvPr id="17" name="صورة 1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268" y="575760"/>
            <a:ext cx="1828800" cy="2495550"/>
          </a:xfrm>
          <a:prstGeom prst="rect">
            <a:avLst/>
          </a:prstGeom>
        </p:spPr>
      </p:pic>
      <p:sp>
        <p:nvSpPr>
          <p:cNvPr id="19" name="مستطيل 1">
            <a:hlinkClick r:id="rId9"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1887383"/>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641930"/>
            <a:ext cx="3057063"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ثلاثين </a:t>
            </a:r>
            <a:r>
              <a:rPr lang="ar-SA" sz="3000" dirty="0" err="1">
                <a:solidFill>
                  <a:prstClr val="black"/>
                </a:solidFill>
                <a:latin typeface="Sakkal Majalla" panose="02000000000000000000" pitchFamily="2" charset="-78"/>
                <a:cs typeface="Sakkal Majalla" panose="02000000000000000000" pitchFamily="2" charset="-78"/>
              </a:rPr>
              <a:t>مثقالًا</a:t>
            </a:r>
            <a:endParaRPr lang="ar-SA" dirty="0">
              <a:solidFill>
                <a:prstClr val="black"/>
              </a:solidFill>
            </a:endParaRPr>
          </a:p>
        </p:txBody>
      </p:sp>
      <p:sp>
        <p:nvSpPr>
          <p:cNvPr id="7" name="مستطيل 6"/>
          <p:cNvSpPr/>
          <p:nvPr/>
        </p:nvSpPr>
        <p:spPr>
          <a:xfrm>
            <a:off x="4867461" y="1641930"/>
            <a:ext cx="2798640"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عشرين </a:t>
            </a:r>
            <a:r>
              <a:rPr lang="ar-SA" sz="3000" dirty="0" err="1">
                <a:latin typeface="Sakkal Majalla" panose="02000000000000000000" pitchFamily="2" charset="-78"/>
                <a:cs typeface="Sakkal Majalla" panose="02000000000000000000" pitchFamily="2" charset="-78"/>
              </a:rPr>
              <a:t>مثقالا</a:t>
            </a:r>
            <a:r>
              <a:rPr lang="ar-SA" sz="3000" dirty="0">
                <a:latin typeface="Sakkal Majalla" panose="02000000000000000000" pitchFamily="2" charset="-78"/>
                <a:cs typeface="Sakkal Majalla" panose="02000000000000000000" pitchFamily="2" charset="-78"/>
              </a:rPr>
              <a:t>.</a:t>
            </a:r>
            <a:endParaRPr lang="ar-SA" dirty="0"/>
          </a:p>
        </p:txBody>
      </p:sp>
      <p:sp>
        <p:nvSpPr>
          <p:cNvPr id="8" name="مستطيل 7"/>
          <p:cNvSpPr/>
          <p:nvPr/>
        </p:nvSpPr>
        <p:spPr>
          <a:xfrm>
            <a:off x="1583105" y="1641930"/>
            <a:ext cx="2982413"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 أربعين </a:t>
            </a:r>
            <a:r>
              <a:rPr lang="ar-SA" sz="3000" dirty="0" err="1">
                <a:solidFill>
                  <a:prstClr val="black"/>
                </a:solidFill>
                <a:latin typeface="Sakkal Majalla" panose="02000000000000000000" pitchFamily="2" charset="-78"/>
                <a:cs typeface="Sakkal Majalla" panose="02000000000000000000" pitchFamily="2" charset="-78"/>
              </a:rPr>
              <a:t>مثقالا</a:t>
            </a:r>
            <a:r>
              <a:rPr lang="ar-SA" sz="3000" dirty="0">
                <a:solidFill>
                  <a:prstClr val="black"/>
                </a:solidFill>
                <a:latin typeface="Sakkal Majalla" panose="02000000000000000000" pitchFamily="2" charset="-78"/>
                <a:cs typeface="Sakkal Majalla" panose="02000000000000000000" pitchFamily="2" charset="-78"/>
              </a:rPr>
              <a:t>.</a:t>
            </a:r>
            <a:endParaRPr lang="ar-SA" dirty="0">
              <a:solidFill>
                <a:prstClr val="black"/>
              </a:solidFill>
            </a:endParaRPr>
          </a:p>
        </p:txBody>
      </p:sp>
      <p:sp>
        <p:nvSpPr>
          <p:cNvPr id="9" name="مستطيل 8"/>
          <p:cNvSpPr/>
          <p:nvPr/>
        </p:nvSpPr>
        <p:spPr>
          <a:xfrm>
            <a:off x="5952547" y="2424822"/>
            <a:ext cx="544202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-هل يزكى الذهب والفضة المغشوشة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0" name="مستطيل 9"/>
          <p:cNvSpPr/>
          <p:nvPr/>
        </p:nvSpPr>
        <p:spPr>
          <a:xfrm>
            <a:off x="9498045" y="3046628"/>
            <a:ext cx="1524777"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لا زكاة فيها.</a:t>
            </a:r>
          </a:p>
        </p:txBody>
      </p:sp>
      <p:sp>
        <p:nvSpPr>
          <p:cNvPr id="11" name="مستطيل 10"/>
          <p:cNvSpPr/>
          <p:nvPr/>
        </p:nvSpPr>
        <p:spPr>
          <a:xfrm>
            <a:off x="1583105" y="3044245"/>
            <a:ext cx="1721946"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ج. تزكى مطلقًا.</a:t>
            </a:r>
          </a:p>
        </p:txBody>
      </p:sp>
      <p:sp>
        <p:nvSpPr>
          <p:cNvPr id="12" name="مستطيل 11"/>
          <p:cNvSpPr/>
          <p:nvPr/>
        </p:nvSpPr>
        <p:spPr>
          <a:xfrm>
            <a:off x="4691784" y="3032653"/>
            <a:ext cx="3419527"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تزكى إذا بلغ خالصها نصابًا.</a:t>
            </a:r>
          </a:p>
        </p:txBody>
      </p:sp>
      <p:sp>
        <p:nvSpPr>
          <p:cNvPr id="13" name="مستطيل 12"/>
          <p:cNvSpPr/>
          <p:nvPr/>
        </p:nvSpPr>
        <p:spPr>
          <a:xfrm>
            <a:off x="6147619" y="3668434"/>
            <a:ext cx="5246950"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زكاة الحلي المعد لغير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الاستعمال؟</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9560562" y="4275221"/>
            <a:ext cx="1462260"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أ. لا زكاة فيه</a:t>
            </a:r>
            <a:endParaRPr lang="ar-SA" dirty="0">
              <a:solidFill>
                <a:prstClr val="black"/>
              </a:solidFill>
            </a:endParaRPr>
          </a:p>
        </p:txBody>
      </p:sp>
      <p:sp>
        <p:nvSpPr>
          <p:cNvPr id="16" name="مستطيل 15"/>
          <p:cNvSpPr/>
          <p:nvPr/>
        </p:nvSpPr>
        <p:spPr>
          <a:xfrm>
            <a:off x="1583105" y="4275221"/>
            <a:ext cx="3764172"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ج. إذا كان محرما فقط فيه الزكاة .</a:t>
            </a:r>
            <a:endParaRPr lang="ar-SA" dirty="0">
              <a:solidFill>
                <a:prstClr val="black"/>
              </a:solidFill>
            </a:endParaRPr>
          </a:p>
        </p:txBody>
      </p:sp>
      <p:sp>
        <p:nvSpPr>
          <p:cNvPr id="17" name="مستطيل 16"/>
          <p:cNvSpPr/>
          <p:nvPr/>
        </p:nvSpPr>
        <p:spPr>
          <a:xfrm>
            <a:off x="5952547" y="4275221"/>
            <a:ext cx="3002745"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فيه الزكاة إن بلغ نصابا</a:t>
            </a:r>
            <a:endParaRPr lang="ar-SA" dirty="0"/>
          </a:p>
        </p:txBody>
      </p:sp>
      <p:sp>
        <p:nvSpPr>
          <p:cNvPr id="18" name="مستطيل 17"/>
          <p:cNvSpPr/>
          <p:nvPr/>
        </p:nvSpPr>
        <p:spPr>
          <a:xfrm>
            <a:off x="7032397" y="4884096"/>
            <a:ext cx="3612374"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-يباح للذكر من الفضة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0" name="مستطيل 19"/>
          <p:cNvSpPr/>
          <p:nvPr/>
        </p:nvSpPr>
        <p:spPr>
          <a:xfrm>
            <a:off x="7832215" y="5464495"/>
            <a:ext cx="2470549"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خاتم وقبيعة سيف.</a:t>
            </a:r>
            <a:endParaRPr lang="ar-SA" dirty="0">
              <a:solidFill>
                <a:prstClr val="black"/>
              </a:solidFill>
            </a:endParaRPr>
          </a:p>
        </p:txBody>
      </p:sp>
      <p:sp>
        <p:nvSpPr>
          <p:cNvPr id="21" name="مستطيل 20"/>
          <p:cNvSpPr/>
          <p:nvPr/>
        </p:nvSpPr>
        <p:spPr>
          <a:xfrm>
            <a:off x="2254557" y="5464325"/>
            <a:ext cx="2071401"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جميع ما سبق .</a:t>
            </a:r>
            <a:endParaRPr lang="ar-SA" dirty="0"/>
          </a:p>
        </p:txBody>
      </p:sp>
      <p:sp>
        <p:nvSpPr>
          <p:cNvPr id="22" name="مستطيل 21"/>
          <p:cNvSpPr/>
          <p:nvPr/>
        </p:nvSpPr>
        <p:spPr>
          <a:xfrm>
            <a:off x="5331619" y="5492801"/>
            <a:ext cx="1927131"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ب. حلية المنطقة</a:t>
            </a:r>
            <a:endParaRPr lang="ar-SA" dirty="0">
              <a:solidFill>
                <a:prstClr val="black"/>
              </a:solidFill>
            </a:endParaRPr>
          </a:p>
        </p:txBody>
      </p:sp>
      <p:sp>
        <p:nvSpPr>
          <p:cNvPr id="19" name="مستطيل 18"/>
          <p:cNvSpPr/>
          <p:nvPr/>
        </p:nvSpPr>
        <p:spPr>
          <a:xfrm>
            <a:off x="7184763" y="1074732"/>
            <a:ext cx="421209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-تجب الزكاة في الذهب إذا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بلغ؟</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3"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4" name="صورة 23" descr="صورة تحتوي على رسم&#10;&#10;تم إنشاء الوصف تلقائياً">
            <a:extLst>
              <a:ext uri="{FF2B5EF4-FFF2-40B4-BE49-F238E27FC236}">
                <a16:creationId xmlns:a16="http://schemas.microsoft.com/office/drawing/2014/main" xmlns="" id="{CA3ABD7B-7B60-441D-9C1C-8A9E759CBA8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862920" y="1335747"/>
            <a:ext cx="395190" cy="455698"/>
          </a:xfrm>
          <a:prstGeom prst="rect">
            <a:avLst/>
          </a:prstGeom>
        </p:spPr>
      </p:pic>
      <p:pic>
        <p:nvPicPr>
          <p:cNvPr id="25" name="صورة 24" descr="صورة تحتوي على رسم&#10;&#10;تم إنشاء الوصف تلقائياً">
            <a:extLst>
              <a:ext uri="{FF2B5EF4-FFF2-40B4-BE49-F238E27FC236}">
                <a16:creationId xmlns:a16="http://schemas.microsoft.com/office/drawing/2014/main" xmlns="" id="{6F59556D-5F48-4F88-8322-152E54822E6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669866" y="2745659"/>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2711788C-ACCA-4BEB-A653-14B85ADB1CCE}"/>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950024" y="4007086"/>
            <a:ext cx="395190" cy="455698"/>
          </a:xfrm>
          <a:prstGeom prst="rect">
            <a:avLst/>
          </a:prstGeom>
        </p:spPr>
      </p:pic>
      <p:pic>
        <p:nvPicPr>
          <p:cNvPr id="27" name="صورة 26" descr="صورة تحتوي على رسم&#10;&#10;تم إنشاء الوصف تلقائياً">
            <a:extLst>
              <a:ext uri="{FF2B5EF4-FFF2-40B4-BE49-F238E27FC236}">
                <a16:creationId xmlns:a16="http://schemas.microsoft.com/office/drawing/2014/main" xmlns="" id="{AEBA0737-3C38-4EE1-84F3-050919F9DDBE}"/>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2306169" y="5170781"/>
            <a:ext cx="395190" cy="455698"/>
          </a:xfrm>
          <a:prstGeom prst="rect">
            <a:avLst/>
          </a:prstGeom>
        </p:spPr>
      </p:pic>
    </p:spTree>
    <p:extLst>
      <p:ext uri="{BB962C8B-B14F-4D97-AF65-F5344CB8AC3E}">
        <p14:creationId xmlns:p14="http://schemas.microsoft.com/office/powerpoint/2010/main" val="3109258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4565518" y="1101464"/>
            <a:ext cx="6831337"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تجب الزكاة في الفضة إذا بلغت مائتي درهم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735556"/>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74022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4219259" y="2528250"/>
            <a:ext cx="717759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-يضم الذهب إلى الفضة في تكميل النصاب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بالأجزاء؟</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3155494" y="3955037"/>
            <a:ext cx="8241360"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يباح استعمال الذهب للذكر مطلقًا ولو دعت إليه الضرورة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4219258" y="5256346"/>
            <a:ext cx="640050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-تجب الزكاة في حليّ المرأة المعدة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للاستعمال؟</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6" name="صورة 15" descr="صورة تحتوي على رسم&#10;&#10;تم إنشاء الوصف تلقائياً">
            <a:extLst>
              <a:ext uri="{FF2B5EF4-FFF2-40B4-BE49-F238E27FC236}">
                <a16:creationId xmlns:a16="http://schemas.microsoft.com/office/drawing/2014/main" xmlns="" id="{C96FF08B-2A7B-4CB4-8071-4F19379824EE}"/>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21914" y="1497630"/>
            <a:ext cx="395190" cy="455698"/>
          </a:xfrm>
          <a:prstGeom prst="rect">
            <a:avLst/>
          </a:prstGeom>
        </p:spPr>
      </p:pic>
      <p:pic>
        <p:nvPicPr>
          <p:cNvPr id="17" name="صورة 16" descr="صورة تحتوي على رسم&#10;&#10;تم إنشاء الوصف تلقائياً">
            <a:extLst>
              <a:ext uri="{FF2B5EF4-FFF2-40B4-BE49-F238E27FC236}">
                <a16:creationId xmlns:a16="http://schemas.microsoft.com/office/drawing/2014/main" xmlns="" id="{9EA0350D-A136-485A-9E54-4C754AE63B5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21914" y="2880053"/>
            <a:ext cx="395190" cy="455698"/>
          </a:xfrm>
          <a:prstGeom prst="rect">
            <a:avLst/>
          </a:prstGeom>
        </p:spPr>
      </p:pic>
      <p:pic>
        <p:nvPicPr>
          <p:cNvPr id="20" name="صورة 19" descr="صورة تحتوي على رسم&#10;&#10;تم إنشاء الوصف تلقائياً">
            <a:extLst>
              <a:ext uri="{FF2B5EF4-FFF2-40B4-BE49-F238E27FC236}">
                <a16:creationId xmlns:a16="http://schemas.microsoft.com/office/drawing/2014/main" xmlns="" id="{01D81596-8395-49E3-8489-A081C3751AB5}"/>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92768" y="4373012"/>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6B3DD9AC-0FBD-47AE-9AEC-2275EA743BA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90231" y="5493250"/>
            <a:ext cx="395190" cy="455698"/>
          </a:xfrm>
          <a:prstGeom prst="rect">
            <a:avLst/>
          </a:prstGeom>
        </p:spPr>
      </p:pic>
    </p:spTree>
    <p:extLst>
      <p:ext uri="{BB962C8B-B14F-4D97-AF65-F5344CB8AC3E}">
        <p14:creationId xmlns:p14="http://schemas.microsoft.com/office/powerpoint/2010/main" val="2605155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4349C6D8-24BD-4296-AA58-B1261E935CE8}"/>
              </a:ext>
            </a:extLst>
          </p:cNvPr>
          <p:cNvSpPr/>
          <p:nvPr/>
        </p:nvSpPr>
        <p:spPr>
          <a:xfrm>
            <a:off x="1835943" y="5384960"/>
            <a:ext cx="1992853"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زكاة العروض-</a:t>
            </a:r>
          </a:p>
        </p:txBody>
      </p:sp>
      <p:sp>
        <p:nvSpPr>
          <p:cNvPr id="5" name="مستطيل 1">
            <a:hlinkClick r:id="rId3" action="ppaction://hlinksldjump"/>
            <a:extLst>
              <a:ext uri="{FF2B5EF4-FFF2-40B4-BE49-F238E27FC236}">
                <a16:creationId xmlns:a16="http://schemas.microsoft.com/office/drawing/2014/main" xmlns="" id="{97D01CC9-F9AC-4FCB-B40A-1AC7CA922DF2}"/>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169038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5230271" y="474218"/>
            <a:ext cx="1941499" cy="553998"/>
          </a:xfrm>
          <a:prstGeom prst="rect">
            <a:avLst/>
          </a:prstGeom>
          <a:no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بشروط خمسة :</a:t>
            </a:r>
          </a:p>
        </p:txBody>
      </p:sp>
      <p:cxnSp>
        <p:nvCxnSpPr>
          <p:cNvPr id="4" name="رابط مستقيم 3"/>
          <p:cNvCxnSpPr/>
          <p:nvPr/>
        </p:nvCxnSpPr>
        <p:spPr>
          <a:xfrm flipH="1">
            <a:off x="3638214" y="1194677"/>
            <a:ext cx="501446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رابط كسهم مستقيم 7"/>
          <p:cNvCxnSpPr/>
          <p:nvPr/>
        </p:nvCxnSpPr>
        <p:spPr>
          <a:xfrm>
            <a:off x="8652681" y="1194677"/>
            <a:ext cx="0" cy="57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3638213" y="1194677"/>
            <a:ext cx="1" cy="576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1" name="مستطيل 10"/>
          <p:cNvSpPr/>
          <p:nvPr/>
        </p:nvSpPr>
        <p:spPr>
          <a:xfrm>
            <a:off x="7097778" y="2146061"/>
            <a:ext cx="3109806" cy="2400657"/>
          </a:xfrm>
          <a:prstGeom prst="rect">
            <a:avLst/>
          </a:prstGeom>
          <a:solidFill>
            <a:srgbClr val="FFEEB0">
              <a:alpha val="8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 الرابع: </a:t>
            </a:r>
          </a:p>
          <a:p>
            <a:pPr algn="ctr"/>
            <a:r>
              <a:rPr lang="ar-SA" sz="3000" dirty="0">
                <a:solidFill>
                  <a:prstClr val="black"/>
                </a:solidFill>
                <a:latin typeface="Sakkal Majalla" panose="02000000000000000000" pitchFamily="2" charset="-78"/>
                <a:cs typeface="Sakkal Majalla" panose="02000000000000000000" pitchFamily="2" charset="-78"/>
              </a:rPr>
              <a:t>استقراره أي تمام الملك في الجملة، فلا زكاة في دين الكتابة لعدم استقراره لأنه يملك تعجيز نفسه.</a:t>
            </a:r>
          </a:p>
        </p:txBody>
      </p:sp>
      <p:sp>
        <p:nvSpPr>
          <p:cNvPr id="12" name="مستطيل 11"/>
          <p:cNvSpPr/>
          <p:nvPr/>
        </p:nvSpPr>
        <p:spPr>
          <a:xfrm>
            <a:off x="2110606" y="2146061"/>
            <a:ext cx="3109806" cy="2862322"/>
          </a:xfrm>
          <a:prstGeom prst="rect">
            <a:avLst/>
          </a:prstGeom>
          <a:solidFill>
            <a:srgbClr val="FFEEB0">
              <a:alpha val="8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 الخامس: </a:t>
            </a:r>
          </a:p>
          <a:p>
            <a:pPr algn="ctr"/>
            <a:r>
              <a:rPr lang="ar-SA" sz="3000" dirty="0">
                <a:solidFill>
                  <a:prstClr val="black"/>
                </a:solidFill>
                <a:latin typeface="Sakkal Majalla" panose="02000000000000000000" pitchFamily="2" charset="-78"/>
                <a:cs typeface="Sakkal Majalla" panose="02000000000000000000" pitchFamily="2" charset="-78"/>
              </a:rPr>
              <a:t>مضي الحول؛ لقول عائشة عن النبي صلى الله عليه وسلم: "لا زكاة في مال حتى يحول عليه الحول" . رواه ابن ماجة</a:t>
            </a:r>
          </a:p>
        </p:txBody>
      </p:sp>
      <p:sp>
        <p:nvSpPr>
          <p:cNvPr id="15" name="مستطيل 14"/>
          <p:cNvSpPr/>
          <p:nvPr/>
        </p:nvSpPr>
        <p:spPr>
          <a:xfrm>
            <a:off x="682388" y="5079136"/>
            <a:ext cx="4538024"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[سبب اشتراط الحول] : </a:t>
            </a:r>
          </a:p>
          <a:p>
            <a:r>
              <a:rPr lang="ar-SA" sz="3000" dirty="0">
                <a:solidFill>
                  <a:prstClr val="black"/>
                </a:solidFill>
                <a:latin typeface="Sakkal Majalla" panose="02000000000000000000" pitchFamily="2" charset="-78"/>
                <a:cs typeface="Sakkal Majalla" panose="02000000000000000000" pitchFamily="2" charset="-78"/>
              </a:rPr>
              <a:t>ورفقا بالمالك ليتكامل النماء فيواسي منه.</a:t>
            </a:r>
          </a:p>
        </p:txBody>
      </p:sp>
      <p:cxnSp>
        <p:nvCxnSpPr>
          <p:cNvPr id="31" name="رابط مستقيم 30"/>
          <p:cNvCxnSpPr>
            <a:endCxn id="2" idx="2"/>
          </p:cNvCxnSpPr>
          <p:nvPr/>
        </p:nvCxnSpPr>
        <p:spPr>
          <a:xfrm flipV="1">
            <a:off x="6201021" y="1028216"/>
            <a:ext cx="0" cy="166462"/>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رابط كسهم مستقيم 12"/>
          <p:cNvCxnSpPr/>
          <p:nvPr/>
        </p:nvCxnSpPr>
        <p:spPr>
          <a:xfrm>
            <a:off x="3665509" y="5008383"/>
            <a:ext cx="1" cy="144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4128717"/>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مستطيل 16">
            <a:hlinkClick r:id="rId3" action="ppaction://hlinksldjump"/>
            <a:extLst>
              <a:ext uri="{FF2B5EF4-FFF2-40B4-BE49-F238E27FC236}">
                <a16:creationId xmlns:a16="http://schemas.microsoft.com/office/drawing/2014/main" xmlns="" id="{66C40056-5AA2-4810-B505-A7731B1A2714}"/>
              </a:ext>
            </a:extLst>
          </p:cNvPr>
          <p:cNvSpPr/>
          <p:nvPr/>
        </p:nvSpPr>
        <p:spPr>
          <a:xfrm>
            <a:off x="618724" y="3150043"/>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6.ما يُعدّ من عروض التجارة وما لا يعد منها.</a:t>
            </a:r>
          </a:p>
        </p:txBody>
      </p:sp>
      <p:sp>
        <p:nvSpPr>
          <p:cNvPr id="12"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4444484" y="3150044"/>
            <a:ext cx="3536468" cy="688975"/>
          </a:xfrm>
          <a:custGeom>
            <a:avLst/>
            <a:gdLst>
              <a:gd name="connsiteX0" fmla="*/ 0 w 3536468"/>
              <a:gd name="connsiteY0" fmla="*/ 0 h 688975"/>
              <a:gd name="connsiteX1" fmla="*/ 3536468 w 3536468"/>
              <a:gd name="connsiteY1" fmla="*/ 0 h 688975"/>
              <a:gd name="connsiteX2" fmla="*/ 3536468 w 3536468"/>
              <a:gd name="connsiteY2" fmla="*/ 688975 h 688975"/>
              <a:gd name="connsiteX3" fmla="*/ 0 w 3536468"/>
              <a:gd name="connsiteY3" fmla="*/ 688975 h 688975"/>
              <a:gd name="connsiteX4" fmla="*/ 0 w 353646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468" h="688975" fill="none" extrusionOk="0">
                <a:moveTo>
                  <a:pt x="0" y="0"/>
                </a:moveTo>
                <a:cubicBezTo>
                  <a:pt x="597857" y="92772"/>
                  <a:pt x="2171439" y="-159028"/>
                  <a:pt x="3536468" y="0"/>
                </a:cubicBezTo>
                <a:cubicBezTo>
                  <a:pt x="3539763" y="172698"/>
                  <a:pt x="3544015" y="576162"/>
                  <a:pt x="3536468" y="688975"/>
                </a:cubicBezTo>
                <a:cubicBezTo>
                  <a:pt x="1893745" y="819415"/>
                  <a:pt x="1497059" y="619382"/>
                  <a:pt x="0" y="688975"/>
                </a:cubicBezTo>
                <a:cubicBezTo>
                  <a:pt x="16258" y="414334"/>
                  <a:pt x="-14962" y="209661"/>
                  <a:pt x="0" y="0"/>
                </a:cubicBezTo>
                <a:close/>
              </a:path>
              <a:path w="3536468" h="688975" stroke="0" extrusionOk="0">
                <a:moveTo>
                  <a:pt x="0" y="0"/>
                </a:moveTo>
                <a:cubicBezTo>
                  <a:pt x="1367835" y="-38391"/>
                  <a:pt x="2511840" y="-2710"/>
                  <a:pt x="3536468" y="0"/>
                </a:cubicBezTo>
                <a:cubicBezTo>
                  <a:pt x="3514424" y="198237"/>
                  <a:pt x="3510340" y="451527"/>
                  <a:pt x="3536468" y="688975"/>
                </a:cubicBezTo>
                <a:cubicBezTo>
                  <a:pt x="1819637" y="643502"/>
                  <a:pt x="844986"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800" dirty="0">
                <a:solidFill>
                  <a:schemeClr val="tx1"/>
                </a:solidFill>
                <a:latin typeface="Sakkal Majalla" panose="02000000000000000000" pitchFamily="2" charset="-78"/>
                <a:cs typeface="Sakkal Majalla" panose="02000000000000000000" pitchFamily="2" charset="-78"/>
              </a:rPr>
              <a:t>5.شراء عرض بنصاب من أثمان </a:t>
            </a:r>
          </a:p>
          <a:p>
            <a:pPr algn="ctr"/>
            <a:r>
              <a:rPr lang="ar-SA" sz="2800" dirty="0">
                <a:solidFill>
                  <a:schemeClr val="tx1"/>
                </a:solidFill>
                <a:latin typeface="Sakkal Majalla" panose="02000000000000000000" pitchFamily="2" charset="-78"/>
                <a:cs typeface="Sakkal Majalla" panose="02000000000000000000" pitchFamily="2" charset="-78"/>
              </a:rPr>
              <a:t>أو عروض أو سائمة.</a:t>
            </a:r>
          </a:p>
        </p:txBody>
      </p:sp>
      <p:sp>
        <p:nvSpPr>
          <p:cNvPr id="13"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8270243" y="3150044"/>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4.ما لا يعتبر في زكاة العروض.</a:t>
            </a:r>
          </a:p>
        </p:txBody>
      </p:sp>
      <p:sp>
        <p:nvSpPr>
          <p:cNvPr id="14"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618723" y="2033800"/>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3.متى تُقوَّم العروض؟</a:t>
            </a:r>
          </a:p>
        </p:txBody>
      </p:sp>
      <p:sp>
        <p:nvSpPr>
          <p:cNvPr id="15"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444483" y="2033800"/>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2.إذا اختل أحد الشروط.</a:t>
            </a:r>
          </a:p>
        </p:txBody>
      </p:sp>
      <p:sp>
        <p:nvSpPr>
          <p:cNvPr id="16"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8270243" y="2033800"/>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1.تعريف زكاة العروض وشروطها.</a:t>
            </a:r>
          </a:p>
        </p:txBody>
      </p:sp>
      <p:pic>
        <p:nvPicPr>
          <p:cNvPr id="18" name="صورة 17"/>
          <p:cNvPicPr>
            <a:picLocks noChangeAspect="1"/>
          </p:cNvPicPr>
          <p:nvPr/>
        </p:nvPicPr>
        <p:blipFill>
          <a:blip r:embed="rId7">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041531" y="513045"/>
            <a:ext cx="939420" cy="939420"/>
          </a:xfrm>
          <a:prstGeom prst="rect">
            <a:avLst/>
          </a:prstGeom>
        </p:spPr>
      </p:pic>
      <p:sp>
        <p:nvSpPr>
          <p:cNvPr id="10"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444483" y="4266288"/>
            <a:ext cx="3567518" cy="688975"/>
          </a:xfrm>
          <a:custGeom>
            <a:avLst/>
            <a:gdLst>
              <a:gd name="connsiteX0" fmla="*/ 0 w 3567518"/>
              <a:gd name="connsiteY0" fmla="*/ 0 h 688975"/>
              <a:gd name="connsiteX1" fmla="*/ 3567518 w 3567518"/>
              <a:gd name="connsiteY1" fmla="*/ 0 h 688975"/>
              <a:gd name="connsiteX2" fmla="*/ 3567518 w 3567518"/>
              <a:gd name="connsiteY2" fmla="*/ 688975 h 688975"/>
              <a:gd name="connsiteX3" fmla="*/ 0 w 3567518"/>
              <a:gd name="connsiteY3" fmla="*/ 688975 h 688975"/>
              <a:gd name="connsiteX4" fmla="*/ 0 w 356751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518" h="688975" fill="none" extrusionOk="0">
                <a:moveTo>
                  <a:pt x="0" y="0"/>
                </a:moveTo>
                <a:cubicBezTo>
                  <a:pt x="1703758" y="92772"/>
                  <a:pt x="2985221" y="-159028"/>
                  <a:pt x="3567518" y="0"/>
                </a:cubicBezTo>
                <a:cubicBezTo>
                  <a:pt x="3570813" y="172698"/>
                  <a:pt x="3575065" y="576162"/>
                  <a:pt x="3567518" y="688975"/>
                </a:cubicBezTo>
                <a:cubicBezTo>
                  <a:pt x="2706438" y="819415"/>
                  <a:pt x="1288728" y="619382"/>
                  <a:pt x="0" y="688975"/>
                </a:cubicBezTo>
                <a:cubicBezTo>
                  <a:pt x="16258" y="414334"/>
                  <a:pt x="-14962" y="209661"/>
                  <a:pt x="0" y="0"/>
                </a:cubicBezTo>
                <a:close/>
              </a:path>
              <a:path w="3567518" h="688975" stroke="0" extrusionOk="0">
                <a:moveTo>
                  <a:pt x="0" y="0"/>
                </a:moveTo>
                <a:cubicBezTo>
                  <a:pt x="1071568" y="-38391"/>
                  <a:pt x="3117362" y="-2710"/>
                  <a:pt x="3567518" y="0"/>
                </a:cubicBezTo>
                <a:cubicBezTo>
                  <a:pt x="3545474" y="198237"/>
                  <a:pt x="3541390" y="451527"/>
                  <a:pt x="3567518" y="688975"/>
                </a:cubicBezTo>
                <a:cubicBezTo>
                  <a:pt x="3041194" y="643502"/>
                  <a:pt x="857133"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7.الأسئلة.</a:t>
            </a:r>
          </a:p>
        </p:txBody>
      </p:sp>
      <p:sp>
        <p:nvSpPr>
          <p:cNvPr id="19" name="مربع نص 18">
            <a:extLst>
              <a:ext uri="{FF2B5EF4-FFF2-40B4-BE49-F238E27FC236}">
                <a16:creationId xmlns:a16="http://schemas.microsoft.com/office/drawing/2014/main" xmlns="" id="{650DCFDE-255E-40F1-A525-69130091C3C8}"/>
              </a:ext>
            </a:extLst>
          </p:cNvPr>
          <p:cNvSpPr txBox="1"/>
          <p:nvPr/>
        </p:nvSpPr>
        <p:spPr>
          <a:xfrm>
            <a:off x="3280229" y="705756"/>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2453623007"/>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4297696" y="441567"/>
            <a:ext cx="3399115"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[باب زكاة العروض]</a:t>
            </a:r>
          </a:p>
        </p:txBody>
      </p:sp>
      <p:sp>
        <p:nvSpPr>
          <p:cNvPr id="4" name="مستطيل 3"/>
          <p:cNvSpPr/>
          <p:nvPr/>
        </p:nvSpPr>
        <p:spPr>
          <a:xfrm>
            <a:off x="10052155" y="1032907"/>
            <a:ext cx="1447832"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[العروض] : </a:t>
            </a:r>
            <a:endParaRPr lang="ar-SA" sz="3000" dirty="0">
              <a:solidFill>
                <a:prstClr val="black"/>
              </a:solidFill>
            </a:endParaRPr>
          </a:p>
        </p:txBody>
      </p:sp>
      <p:sp>
        <p:nvSpPr>
          <p:cNvPr id="5" name="مستطيل 4"/>
          <p:cNvSpPr/>
          <p:nvPr/>
        </p:nvSpPr>
        <p:spPr>
          <a:xfrm>
            <a:off x="2174270" y="1032452"/>
            <a:ext cx="7877885"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جمع عرض - بإسكان الراء - وهو ما أعد لبيع وشراء لأجل ربح، </a:t>
            </a:r>
          </a:p>
          <a:p>
            <a:r>
              <a:rPr lang="ar-SA" sz="3000" dirty="0">
                <a:solidFill>
                  <a:prstClr val="black"/>
                </a:solidFill>
                <a:latin typeface="Sakkal Majalla" panose="02000000000000000000" pitchFamily="2" charset="-78"/>
                <a:cs typeface="Sakkal Majalla" panose="02000000000000000000" pitchFamily="2" charset="-78"/>
              </a:rPr>
              <a:t>سمي بذلك لأنه يعرض ليباع ويشترى أو لأنه يعرض ثم يزول.</a:t>
            </a:r>
          </a:p>
        </p:txBody>
      </p:sp>
      <p:sp>
        <p:nvSpPr>
          <p:cNvPr id="6" name="مستطيل 5"/>
          <p:cNvSpPr/>
          <p:nvPr/>
        </p:nvSpPr>
        <p:spPr>
          <a:xfrm>
            <a:off x="4672115" y="1981917"/>
            <a:ext cx="3330054"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-[شروط زكاة العروض]:</a:t>
            </a:r>
          </a:p>
        </p:txBody>
      </p:sp>
      <p:sp>
        <p:nvSpPr>
          <p:cNvPr id="7" name="مستطيل 6"/>
          <p:cNvSpPr/>
          <p:nvPr/>
        </p:nvSpPr>
        <p:spPr>
          <a:xfrm>
            <a:off x="8393372" y="2559787"/>
            <a:ext cx="3330055" cy="147732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إذا ملكها: أي العروض بفعله كالبيع والنكاح والخلع وقبول الهبة والوصية واسترداد المبيع. </a:t>
            </a:r>
            <a:endParaRPr lang="ar-SA" sz="3000" dirty="0">
              <a:solidFill>
                <a:prstClr val="black"/>
              </a:solidFill>
            </a:endParaRPr>
          </a:p>
        </p:txBody>
      </p:sp>
      <p:sp>
        <p:nvSpPr>
          <p:cNvPr id="8" name="مستطيل 7"/>
          <p:cNvSpPr/>
          <p:nvPr/>
        </p:nvSpPr>
        <p:spPr>
          <a:xfrm>
            <a:off x="4672115" y="2572125"/>
            <a:ext cx="3264329" cy="147732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بنية التجارة عند التملك واستصحاب حكمها فيما تعوض عن عرضها. </a:t>
            </a:r>
            <a:endParaRPr lang="ar-SA" sz="3000" dirty="0">
              <a:solidFill>
                <a:prstClr val="black"/>
              </a:solidFill>
            </a:endParaRPr>
          </a:p>
        </p:txBody>
      </p:sp>
      <p:sp>
        <p:nvSpPr>
          <p:cNvPr id="9" name="مستطيل 8"/>
          <p:cNvSpPr/>
          <p:nvPr/>
        </p:nvSpPr>
        <p:spPr>
          <a:xfrm>
            <a:off x="950858" y="2572125"/>
            <a:ext cx="3264329"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وبلغت قيمتها نصابًا من أحد النقدين </a:t>
            </a:r>
            <a:endParaRPr lang="ar-SA" sz="3000" dirty="0">
              <a:solidFill>
                <a:prstClr val="black"/>
              </a:solidFill>
            </a:endParaRPr>
          </a:p>
        </p:txBody>
      </p:sp>
      <p:sp>
        <p:nvSpPr>
          <p:cNvPr id="10" name="مستطيل 9"/>
          <p:cNvSpPr/>
          <p:nvPr/>
        </p:nvSpPr>
        <p:spPr>
          <a:xfrm>
            <a:off x="9473990" y="4308236"/>
            <a:ext cx="139333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زكى قيمتها : </a:t>
            </a:r>
            <a:endParaRPr lang="ar-SA" sz="3000" dirty="0">
              <a:solidFill>
                <a:prstClr val="black"/>
              </a:solidFill>
            </a:endParaRPr>
          </a:p>
        </p:txBody>
      </p:sp>
      <p:sp>
        <p:nvSpPr>
          <p:cNvPr id="11" name="مستطيل 10"/>
          <p:cNvSpPr/>
          <p:nvPr/>
        </p:nvSpPr>
        <p:spPr>
          <a:xfrm>
            <a:off x="2239316" y="4308236"/>
            <a:ext cx="7234674"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لأنها محل الوجوب لاعتبار النصاب بها، ولا تجزئ الزكاة من العروض.</a:t>
            </a:r>
            <a:endParaRPr lang="ar-SA" sz="3000" dirty="0">
              <a:solidFill>
                <a:prstClr val="black"/>
              </a:solidFill>
            </a:endParaRPr>
          </a:p>
        </p:txBody>
      </p:sp>
      <p:cxnSp>
        <p:nvCxnSpPr>
          <p:cNvPr id="15" name="رابط مستقيم 14"/>
          <p:cNvCxnSpPr>
            <a:cxnSpLocks/>
            <a:stCxn id="6" idx="1"/>
          </p:cNvCxnSpPr>
          <p:nvPr/>
        </p:nvCxnSpPr>
        <p:spPr>
          <a:xfrm flipH="1" flipV="1">
            <a:off x="2561993" y="2238279"/>
            <a:ext cx="2110122" cy="5248"/>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10052155" y="2219425"/>
            <a:ext cx="0" cy="36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رابط كسهم مستقيم 16"/>
          <p:cNvCxnSpPr/>
          <p:nvPr/>
        </p:nvCxnSpPr>
        <p:spPr>
          <a:xfrm>
            <a:off x="2572165" y="2235404"/>
            <a:ext cx="1" cy="36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رابط مستقيم 17"/>
          <p:cNvCxnSpPr>
            <a:cxnSpLocks/>
            <a:endCxn id="6" idx="3"/>
          </p:cNvCxnSpPr>
          <p:nvPr/>
        </p:nvCxnSpPr>
        <p:spPr>
          <a:xfrm flipH="1">
            <a:off x="8002169" y="2219425"/>
            <a:ext cx="204998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5" name="رابط منحني 24"/>
          <p:cNvCxnSpPr/>
          <p:nvPr/>
        </p:nvCxnSpPr>
        <p:spPr>
          <a:xfrm rot="10800000" flipV="1">
            <a:off x="10944798" y="4311601"/>
            <a:ext cx="499891" cy="341857"/>
          </a:xfrm>
          <a:prstGeom prst="curvedConnector3">
            <a:avLst>
              <a:gd name="adj1" fmla="val -1873"/>
            </a:avLst>
          </a:prstGeom>
          <a:ln>
            <a:tailEnd type="triangle"/>
          </a:ln>
          <a:effectLst>
            <a:outerShdw blurRad="50800" dist="38100" dir="16200000"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2" name="صورة 11"/>
          <p:cNvPicPr>
            <a:picLocks noChangeAspect="1"/>
          </p:cNvPicPr>
          <p:nvPr/>
        </p:nvPicPr>
        <p:blipFill rotWithShape="1">
          <a:blip r:embed="rId3">
            <a:extLst>
              <a:ext uri="{28A0092B-C50C-407E-A947-70E740481C1C}">
                <a14:useLocalDpi xmlns:a14="http://schemas.microsoft.com/office/drawing/2010/main" val="0"/>
              </a:ext>
            </a:extLst>
          </a:blip>
          <a:srcRect l="6120" r="5522"/>
          <a:stretch/>
        </p:blipFill>
        <p:spPr>
          <a:xfrm>
            <a:off x="5484985" y="5296600"/>
            <a:ext cx="1638588" cy="1038510"/>
          </a:xfrm>
          <a:prstGeom prst="rect">
            <a:avLst/>
          </a:prstGeom>
        </p:spPr>
      </p:pic>
      <p:pic>
        <p:nvPicPr>
          <p:cNvPr id="13" name="صورة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934" y="5048119"/>
            <a:ext cx="1554850" cy="1034682"/>
          </a:xfrm>
          <a:prstGeom prst="rect">
            <a:avLst/>
          </a:prstGeom>
        </p:spPr>
      </p:pic>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835" y="5048119"/>
            <a:ext cx="1803914" cy="1034682"/>
          </a:xfrm>
          <a:prstGeom prst="rect">
            <a:avLst/>
          </a:prstGeom>
        </p:spPr>
      </p:pic>
      <p:sp>
        <p:nvSpPr>
          <p:cNvPr id="19"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9208451"/>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694459" y="3086631"/>
            <a:ext cx="8980809"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تُقوَّم العروض عند تمام الحول </a:t>
            </a:r>
            <a:r>
              <a:rPr lang="ar-SA" sz="3000" dirty="0" err="1">
                <a:solidFill>
                  <a:prstClr val="black"/>
                </a:solidFill>
                <a:latin typeface="Sakkal Majalla" panose="02000000000000000000" pitchFamily="2" charset="-78"/>
                <a:cs typeface="Sakkal Majalla" panose="02000000000000000000" pitchFamily="2" charset="-78"/>
              </a:rPr>
              <a:t>بالأحظ</a:t>
            </a:r>
            <a:r>
              <a:rPr lang="ar-SA" sz="3000" dirty="0">
                <a:solidFill>
                  <a:prstClr val="black"/>
                </a:solidFill>
                <a:latin typeface="Sakkal Majalla" panose="02000000000000000000" pitchFamily="2" charset="-78"/>
                <a:cs typeface="Sakkal Majalla" panose="02000000000000000000" pitchFamily="2" charset="-78"/>
              </a:rPr>
              <a:t> للفقراء من عين -أي ذهب- أو ورق -أي فضة-</a:t>
            </a:r>
          </a:p>
        </p:txBody>
      </p:sp>
      <p:sp>
        <p:nvSpPr>
          <p:cNvPr id="7" name="مستطيل 6"/>
          <p:cNvSpPr/>
          <p:nvPr/>
        </p:nvSpPr>
        <p:spPr>
          <a:xfrm>
            <a:off x="4070893" y="5697894"/>
            <a:ext cx="425789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عبرة بقيمة آنية ذهب وفضة.</a:t>
            </a:r>
          </a:p>
        </p:txBody>
      </p:sp>
      <p:sp>
        <p:nvSpPr>
          <p:cNvPr id="8" name="مستطيل 7"/>
          <p:cNvSpPr/>
          <p:nvPr/>
        </p:nvSpPr>
        <p:spPr>
          <a:xfrm>
            <a:off x="4070893" y="5033053"/>
            <a:ext cx="4257897"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وتقوم المغنية ساذجة والخصي بصفته </a:t>
            </a:r>
          </a:p>
        </p:txBody>
      </p:sp>
      <p:sp>
        <p:nvSpPr>
          <p:cNvPr id="9" name="مستطيل 8"/>
          <p:cNvSpPr/>
          <p:nvPr/>
        </p:nvSpPr>
        <p:spPr>
          <a:xfrm>
            <a:off x="318264" y="4368212"/>
            <a:ext cx="8010526" cy="553998"/>
          </a:xfrm>
          <a:prstGeom prst="rect">
            <a:avLst/>
          </a:prstGeom>
          <a:solidFill>
            <a:srgbClr val="FFEEB0">
              <a:alpha val="50196"/>
            </a:srgbClr>
          </a:solidFill>
        </p:spPr>
        <p:txBody>
          <a:bodyPr wrap="none">
            <a:spAutoFit/>
          </a:bodyPr>
          <a:lstStyle/>
          <a:p>
            <a:pPr algn="ctr"/>
            <a:r>
              <a:rPr lang="ar-SA" sz="3000" dirty="0" smtClean="0">
                <a:solidFill>
                  <a:prstClr val="black"/>
                </a:solidFill>
                <a:latin typeface="Sakkal Majalla" panose="02000000000000000000" pitchFamily="2" charset="-78"/>
                <a:cs typeface="Sakkal Majalla" panose="02000000000000000000" pitchFamily="2" charset="-78"/>
              </a:rPr>
              <a:t>و </a:t>
            </a:r>
            <a:r>
              <a:rPr lang="ar-SA" sz="3000" dirty="0" err="1" smtClean="0">
                <a:solidFill>
                  <a:prstClr val="black"/>
                </a:solidFill>
                <a:latin typeface="Sakkal Majalla" panose="02000000000000000000" pitchFamily="2" charset="-78"/>
                <a:cs typeface="Sakkal Majalla" panose="02000000000000000000" pitchFamily="2" charset="-78"/>
              </a:rPr>
              <a:t>لايعتبر</a:t>
            </a:r>
            <a:r>
              <a:rPr lang="ar-SA" sz="3000" dirty="0" smtClean="0">
                <a:solidFill>
                  <a:prstClr val="black"/>
                </a:solidFill>
                <a:latin typeface="Sakkal Majalla" panose="02000000000000000000" pitchFamily="2" charset="-78"/>
                <a:cs typeface="Sakkal Majalla" panose="02000000000000000000" pitchFamily="2" charset="-78"/>
              </a:rPr>
              <a:t> </a:t>
            </a:r>
            <a:r>
              <a:rPr lang="ar-SA" sz="3000" dirty="0">
                <a:solidFill>
                  <a:prstClr val="black"/>
                </a:solidFill>
                <a:latin typeface="Sakkal Majalla" panose="02000000000000000000" pitchFamily="2" charset="-78"/>
                <a:cs typeface="Sakkal Majalla" panose="02000000000000000000" pitchFamily="2" charset="-78"/>
              </a:rPr>
              <a:t>ما اشتريت به لا قدرا ولا جنسا، روي عن عمر، وكما لو كان عرضًا .</a:t>
            </a:r>
          </a:p>
        </p:txBody>
      </p:sp>
      <p:sp>
        <p:nvSpPr>
          <p:cNvPr id="10" name="مستطيل 9"/>
          <p:cNvSpPr/>
          <p:nvPr/>
        </p:nvSpPr>
        <p:spPr>
          <a:xfrm>
            <a:off x="8249026" y="4384936"/>
            <a:ext cx="3624710" cy="461665"/>
          </a:xfrm>
          <a:prstGeom prst="rect">
            <a:avLst/>
          </a:prstGeom>
        </p:spPr>
        <p:txBody>
          <a:bodyPr wrap="none">
            <a:spAutoFit/>
          </a:bodyPr>
          <a:lstStyle/>
          <a:p>
            <a:r>
              <a:rPr lang="ar-SA" sz="2400" dirty="0">
                <a:solidFill>
                  <a:schemeClr val="accent6">
                    <a:lumMod val="50000"/>
                  </a:schemeClr>
                </a:solidFill>
                <a:latin typeface="Sakkal Majalla" panose="02000000000000000000" pitchFamily="2" charset="-78"/>
                <a:cs typeface="PT Bold Heading" panose="00000400000000000000" pitchFamily="2" charset="-78"/>
              </a:rPr>
              <a:t>-[ما لا يعتبر في زكاة العروض]:</a:t>
            </a:r>
          </a:p>
        </p:txBody>
      </p:sp>
      <p:sp>
        <p:nvSpPr>
          <p:cNvPr id="12" name="مستطيل 11"/>
          <p:cNvSpPr/>
          <p:nvPr/>
        </p:nvSpPr>
        <p:spPr>
          <a:xfrm>
            <a:off x="9087397" y="2557231"/>
            <a:ext cx="2786339" cy="461665"/>
          </a:xfrm>
          <a:prstGeom prst="rect">
            <a:avLst/>
          </a:prstGeom>
        </p:spPr>
        <p:txBody>
          <a:bodyPr wrap="none">
            <a:spAutoFit/>
          </a:bodyPr>
          <a:lstStyle/>
          <a:p>
            <a:r>
              <a:rPr lang="ar-SA" sz="2400" dirty="0">
                <a:solidFill>
                  <a:schemeClr val="accent6">
                    <a:lumMod val="50000"/>
                  </a:schemeClr>
                </a:solidFill>
                <a:latin typeface="Sakkal Majalla" panose="02000000000000000000" pitchFamily="2" charset="-78"/>
                <a:cs typeface="PT Bold Heading" panose="00000400000000000000" pitchFamily="2" charset="-78"/>
              </a:rPr>
              <a:t>-[متى تقوم العروض؟]:</a:t>
            </a:r>
          </a:p>
        </p:txBody>
      </p:sp>
      <p:sp>
        <p:nvSpPr>
          <p:cNvPr id="11" name="مربع نص 10"/>
          <p:cNvSpPr txBox="1"/>
          <p:nvPr/>
        </p:nvSpPr>
        <p:spPr>
          <a:xfrm>
            <a:off x="8127169" y="387558"/>
            <a:ext cx="3746567" cy="461665"/>
          </a:xfrm>
          <a:prstGeom prst="rect">
            <a:avLst/>
          </a:prstGeom>
          <a:noFill/>
        </p:spPr>
        <p:txBody>
          <a:bodyPr wrap="square" rtlCol="1">
            <a:spAutoFit/>
          </a:bodyPr>
          <a:lstStyle/>
          <a:p>
            <a:r>
              <a:rPr lang="ar-SA" sz="2400" dirty="0">
                <a:solidFill>
                  <a:schemeClr val="accent6">
                    <a:lumMod val="50000"/>
                  </a:schemeClr>
                </a:solidFill>
                <a:latin typeface="Sakkal Majalla" panose="02000000000000000000" pitchFamily="2" charset="-78"/>
                <a:cs typeface="PT Bold Heading" panose="00000400000000000000" pitchFamily="2" charset="-78"/>
              </a:rPr>
              <a:t>-[إذا اختل أحد الشروط]: </a:t>
            </a:r>
          </a:p>
        </p:txBody>
      </p:sp>
      <p:sp>
        <p:nvSpPr>
          <p:cNvPr id="13" name="مستطيل 12"/>
          <p:cNvSpPr/>
          <p:nvPr/>
        </p:nvSpPr>
        <p:spPr>
          <a:xfrm>
            <a:off x="8632795" y="965537"/>
            <a:ext cx="3042473" cy="553998"/>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فإن ملكها بـغير فعله كـ إرث</a:t>
            </a:r>
          </a:p>
        </p:txBody>
      </p:sp>
      <p:sp>
        <p:nvSpPr>
          <p:cNvPr id="14" name="مستطيل 13"/>
          <p:cNvSpPr/>
          <p:nvPr/>
        </p:nvSpPr>
        <p:spPr>
          <a:xfrm>
            <a:off x="2411963" y="1580819"/>
            <a:ext cx="9263305"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لم تصر لها؛ أي تجارة لأنها خلاف الأصل في العروض فلا تصير لها بمجرد النية .</a:t>
            </a:r>
          </a:p>
          <a:p>
            <a:r>
              <a:rPr lang="ar-SA" sz="3000" u="sng" dirty="0">
                <a:solidFill>
                  <a:prstClr val="black"/>
                </a:solidFill>
                <a:latin typeface="Sakkal Majalla" panose="02000000000000000000" pitchFamily="2" charset="-78"/>
                <a:cs typeface="Sakkal Majalla" panose="02000000000000000000" pitchFamily="2" charset="-78"/>
              </a:rPr>
              <a:t>إلا</a:t>
            </a:r>
            <a:r>
              <a:rPr lang="ar-SA" sz="3000" dirty="0">
                <a:solidFill>
                  <a:prstClr val="black"/>
                </a:solidFill>
                <a:latin typeface="Sakkal Majalla" panose="02000000000000000000" pitchFamily="2" charset="-78"/>
                <a:cs typeface="Sakkal Majalla" panose="02000000000000000000" pitchFamily="2" charset="-78"/>
              </a:rPr>
              <a:t> حلي لبس إذا نواه لقنية ثم نواه للتجارة فيزكيه.</a:t>
            </a:r>
          </a:p>
        </p:txBody>
      </p:sp>
      <p:sp>
        <p:nvSpPr>
          <p:cNvPr id="15" name="مستطيل 14"/>
          <p:cNvSpPr/>
          <p:nvPr/>
        </p:nvSpPr>
        <p:spPr>
          <a:xfrm>
            <a:off x="2071677" y="948813"/>
            <a:ext cx="557235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ملكها بفعله بغير نية التجارة ثم نواها أي التجارة بها:</a:t>
            </a:r>
          </a:p>
        </p:txBody>
      </p:sp>
      <p:sp>
        <p:nvSpPr>
          <p:cNvPr id="16" name="مستطيل 15"/>
          <p:cNvSpPr/>
          <p:nvPr/>
        </p:nvSpPr>
        <p:spPr>
          <a:xfrm>
            <a:off x="7928701" y="977547"/>
            <a:ext cx="416813" cy="553998"/>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أو </a:t>
            </a:r>
          </a:p>
        </p:txBody>
      </p:sp>
      <p:sp>
        <p:nvSpPr>
          <p:cNvPr id="3" name="مستطيل 2"/>
          <p:cNvSpPr/>
          <p:nvPr/>
        </p:nvSpPr>
        <p:spPr>
          <a:xfrm>
            <a:off x="4110377" y="3703371"/>
            <a:ext cx="7564891"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فإن بلغت قيمتها نصابا بأحد النقدين دون الآخر اعتبر ما تبلغ به نصابا.</a:t>
            </a:r>
          </a:p>
        </p:txBody>
      </p:sp>
      <p:cxnSp>
        <p:nvCxnSpPr>
          <p:cNvPr id="5" name="رابط كسهم مستقيم 4"/>
          <p:cNvCxnSpPr/>
          <p:nvPr/>
        </p:nvCxnSpPr>
        <p:spPr>
          <a:xfrm>
            <a:off x="11447682" y="3513838"/>
            <a:ext cx="0" cy="28078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7"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8684330"/>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354426" y="3088768"/>
            <a:ext cx="5353886"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-وإن اشتراه أو باعه بـنصاب سائمة:</a:t>
            </a:r>
          </a:p>
        </p:txBody>
      </p:sp>
      <p:sp>
        <p:nvSpPr>
          <p:cNvPr id="7" name="مستطيل 6"/>
          <p:cNvSpPr/>
          <p:nvPr/>
        </p:nvSpPr>
        <p:spPr>
          <a:xfrm>
            <a:off x="3262173" y="1789940"/>
            <a:ext cx="6540121"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 وضع التجارة على التقلب والاستبدال بالعروض والأثمان، فلو انقطع الحول لبطلت زكاة التجارة.</a:t>
            </a:r>
          </a:p>
        </p:txBody>
      </p:sp>
      <p:sp>
        <p:nvSpPr>
          <p:cNvPr id="8" name="مستطيل 7"/>
          <p:cNvSpPr/>
          <p:nvPr/>
        </p:nvSpPr>
        <p:spPr>
          <a:xfrm>
            <a:off x="9802294" y="1786937"/>
            <a:ext cx="906017"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 </a:t>
            </a:r>
            <a:endParaRPr lang="ar-SA" sz="3000" dirty="0">
              <a:solidFill>
                <a:prstClr val="black"/>
              </a:solidFill>
            </a:endParaRPr>
          </a:p>
        </p:txBody>
      </p:sp>
      <p:sp>
        <p:nvSpPr>
          <p:cNvPr id="9" name="مستطيل 8"/>
          <p:cNvSpPr/>
          <p:nvPr/>
        </p:nvSpPr>
        <p:spPr>
          <a:xfrm>
            <a:off x="8630499" y="1119998"/>
            <a:ext cx="2077812"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بنى على حوله</a:t>
            </a:r>
          </a:p>
        </p:txBody>
      </p:sp>
      <p:sp>
        <p:nvSpPr>
          <p:cNvPr id="10" name="مستطيل 9"/>
          <p:cNvSpPr/>
          <p:nvPr/>
        </p:nvSpPr>
        <p:spPr>
          <a:xfrm>
            <a:off x="4260915" y="454379"/>
            <a:ext cx="644739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اشترى عرضا بنصاب من أثمان أو عروض:</a:t>
            </a:r>
          </a:p>
        </p:txBody>
      </p:sp>
      <p:sp>
        <p:nvSpPr>
          <p:cNvPr id="11" name="مستطيل 10"/>
          <p:cNvSpPr/>
          <p:nvPr/>
        </p:nvSpPr>
        <p:spPr>
          <a:xfrm>
            <a:off x="2715904" y="5104336"/>
            <a:ext cx="7992408"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إلا أن يشتري نصاب سائمة للتجارة بمثله للقنية؛ لأن السوم سبب للزكاة قدم عليه زكاة التجارة لقوتها فبزوال المعارض يثبت حكم السوم لظهوره.</a:t>
            </a:r>
          </a:p>
        </p:txBody>
      </p:sp>
      <p:sp>
        <p:nvSpPr>
          <p:cNvPr id="12" name="مستطيل 11"/>
          <p:cNvSpPr/>
          <p:nvPr/>
        </p:nvSpPr>
        <p:spPr>
          <a:xfrm>
            <a:off x="6187202" y="4406288"/>
            <a:ext cx="367280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لاختلافهما في النصاب والواجب، </a:t>
            </a:r>
          </a:p>
        </p:txBody>
      </p:sp>
      <p:sp>
        <p:nvSpPr>
          <p:cNvPr id="13" name="مستطيل 12"/>
          <p:cNvSpPr/>
          <p:nvPr/>
        </p:nvSpPr>
        <p:spPr>
          <a:xfrm>
            <a:off x="9860002" y="4406288"/>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14" name="مستطيل 13"/>
          <p:cNvSpPr/>
          <p:nvPr/>
        </p:nvSpPr>
        <p:spPr>
          <a:xfrm>
            <a:off x="8680993" y="3790553"/>
            <a:ext cx="1976823" cy="553998"/>
          </a:xfrm>
          <a:prstGeom prst="rect">
            <a:avLst/>
          </a:prstGeom>
          <a:solidFill>
            <a:srgbClr val="9AB9E7">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لم يبنِ على حوله </a:t>
            </a:r>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9470883"/>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صورة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894" y="4979551"/>
            <a:ext cx="1808377" cy="941984"/>
          </a:xfrm>
          <a:prstGeom prst="rect">
            <a:avLst/>
          </a:prstGeom>
        </p:spPr>
      </p:pic>
      <p:sp>
        <p:nvSpPr>
          <p:cNvPr id="2" name="مربع نص 1"/>
          <p:cNvSpPr txBox="1"/>
          <p:nvPr/>
        </p:nvSpPr>
        <p:spPr>
          <a:xfrm>
            <a:off x="5874933" y="604821"/>
            <a:ext cx="3916907"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ومن ملك نصابا من السائمة لتجارة:</a:t>
            </a:r>
          </a:p>
        </p:txBody>
      </p:sp>
      <p:sp>
        <p:nvSpPr>
          <p:cNvPr id="4" name="مستطيل 3"/>
          <p:cNvSpPr/>
          <p:nvPr/>
        </p:nvSpPr>
        <p:spPr>
          <a:xfrm>
            <a:off x="1181573" y="2262588"/>
            <a:ext cx="456570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لا يُعدّ من عروض التجارة ]:</a:t>
            </a:r>
          </a:p>
        </p:txBody>
      </p:sp>
      <p:sp>
        <p:nvSpPr>
          <p:cNvPr id="5" name="مستطيل 4"/>
          <p:cNvSpPr/>
          <p:nvPr/>
        </p:nvSpPr>
        <p:spPr>
          <a:xfrm>
            <a:off x="234326" y="2983632"/>
            <a:ext cx="5476921"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شيء في آلات الصباغ وأمتعة التجارة وقوارير العطار </a:t>
            </a:r>
          </a:p>
          <a:p>
            <a:r>
              <a:rPr lang="ar-SA" sz="3000" dirty="0">
                <a:solidFill>
                  <a:prstClr val="black"/>
                </a:solidFill>
                <a:latin typeface="Sakkal Majalla" panose="02000000000000000000" pitchFamily="2" charset="-78"/>
                <a:cs typeface="Sakkal Majalla" panose="02000000000000000000" pitchFamily="2" charset="-78"/>
              </a:rPr>
              <a:t>إلا أن يريد بيعها معها. </a:t>
            </a:r>
          </a:p>
        </p:txBody>
      </p:sp>
      <p:sp>
        <p:nvSpPr>
          <p:cNvPr id="6" name="مستطيل 5"/>
          <p:cNvSpPr/>
          <p:nvPr/>
        </p:nvSpPr>
        <p:spPr>
          <a:xfrm>
            <a:off x="6583177" y="2834963"/>
            <a:ext cx="4910268" cy="1015663"/>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إذا اشترى ما يصبغ به ويبقى أثره كزعفران ونيل ونحوه فهو عرض تجارة يُقوّم عند حوله.</a:t>
            </a:r>
          </a:p>
        </p:txBody>
      </p:sp>
      <p:pic>
        <p:nvPicPr>
          <p:cNvPr id="23" name="صورة 22"/>
          <p:cNvPicPr>
            <a:picLocks noChangeAspect="1"/>
          </p:cNvPicPr>
          <p:nvPr/>
        </p:nvPicPr>
        <p:blipFill rotWithShape="1">
          <a:blip r:embed="rId4">
            <a:extLst>
              <a:ext uri="{28A0092B-C50C-407E-A947-70E740481C1C}">
                <a14:useLocalDpi xmlns:a14="http://schemas.microsoft.com/office/drawing/2010/main" val="0"/>
              </a:ext>
            </a:extLst>
          </a:blip>
          <a:srcRect l="4872" r="4181"/>
          <a:stretch/>
        </p:blipFill>
        <p:spPr>
          <a:xfrm>
            <a:off x="8906341" y="4937930"/>
            <a:ext cx="1244870" cy="933169"/>
          </a:xfrm>
          <a:prstGeom prst="rect">
            <a:avLst/>
          </a:prstGeom>
          <a:ln>
            <a:noFill/>
          </a:ln>
          <a:effectLst>
            <a:softEdge rad="112500"/>
          </a:effectLst>
        </p:spPr>
      </p:pic>
      <p:sp>
        <p:nvSpPr>
          <p:cNvPr id="7" name="مستطيل 6"/>
          <p:cNvSpPr/>
          <p:nvPr/>
        </p:nvSpPr>
        <p:spPr>
          <a:xfrm>
            <a:off x="7041429" y="2262588"/>
            <a:ext cx="4841884" cy="523220"/>
          </a:xfrm>
          <a:prstGeom prst="rect">
            <a:avLst/>
          </a:prstGeom>
        </p:spPr>
        <p:txBody>
          <a:bodyPr wrap="square">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-[ما يُعدّ من عروض التجارة ]:</a:t>
            </a:r>
          </a:p>
        </p:txBody>
      </p:sp>
      <p:sp>
        <p:nvSpPr>
          <p:cNvPr id="8" name="مستطيل 7"/>
          <p:cNvSpPr/>
          <p:nvPr/>
        </p:nvSpPr>
        <p:spPr>
          <a:xfrm>
            <a:off x="3544942" y="1317784"/>
            <a:ext cx="2169185"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فعليه زكاة السوم. </a:t>
            </a:r>
          </a:p>
        </p:txBody>
      </p:sp>
      <p:sp>
        <p:nvSpPr>
          <p:cNvPr id="9" name="مستطيل 8"/>
          <p:cNvSpPr/>
          <p:nvPr/>
        </p:nvSpPr>
        <p:spPr>
          <a:xfrm>
            <a:off x="5874933" y="1317784"/>
            <a:ext cx="391690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وإن لم تبلغ قيمتها نصاب تجارة:</a:t>
            </a:r>
          </a:p>
        </p:txBody>
      </p:sp>
      <p:sp>
        <p:nvSpPr>
          <p:cNvPr id="10" name="مستطيل 9"/>
          <p:cNvSpPr/>
          <p:nvPr/>
        </p:nvSpPr>
        <p:spPr>
          <a:xfrm>
            <a:off x="3544942" y="604821"/>
            <a:ext cx="2169185"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فعليه زكاة تجارة. </a:t>
            </a:r>
          </a:p>
        </p:txBody>
      </p:sp>
      <p:pic>
        <p:nvPicPr>
          <p:cNvPr id="11" name="صورة 10"/>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5711247" y="2983632"/>
            <a:ext cx="428109" cy="486801"/>
          </a:xfrm>
          <a:prstGeom prst="rect">
            <a:avLst/>
          </a:prstGeom>
        </p:spPr>
      </p:pic>
      <p:pic>
        <p:nvPicPr>
          <p:cNvPr id="12" name="صورة 11"/>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5711245" y="4963742"/>
            <a:ext cx="428109" cy="486801"/>
          </a:xfrm>
          <a:prstGeom prst="rect">
            <a:avLst/>
          </a:prstGeom>
        </p:spPr>
      </p:pic>
      <p:pic>
        <p:nvPicPr>
          <p:cNvPr id="13" name="صورة 12"/>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5711246" y="4428643"/>
            <a:ext cx="428109" cy="486801"/>
          </a:xfrm>
          <a:prstGeom prst="rect">
            <a:avLst/>
          </a:prstGeom>
        </p:spPr>
      </p:pic>
      <p:pic>
        <p:nvPicPr>
          <p:cNvPr id="14" name="صورة 13"/>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455204" y="2852667"/>
            <a:ext cx="428109" cy="486801"/>
          </a:xfrm>
          <a:prstGeom prst="rect">
            <a:avLst/>
          </a:prstGeom>
        </p:spPr>
      </p:pic>
      <p:pic>
        <p:nvPicPr>
          <p:cNvPr id="15" name="صورة 14"/>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455204" y="3920812"/>
            <a:ext cx="428109" cy="486801"/>
          </a:xfrm>
          <a:prstGeom prst="rect">
            <a:avLst/>
          </a:prstGeom>
        </p:spPr>
      </p:pic>
      <p:sp>
        <p:nvSpPr>
          <p:cNvPr id="3" name="مستطيل 2"/>
          <p:cNvSpPr/>
          <p:nvPr/>
        </p:nvSpPr>
        <p:spPr>
          <a:xfrm>
            <a:off x="6427707" y="3899781"/>
            <a:ext cx="5065739" cy="1015663"/>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وكذا ما يشتريه دباغ ليدبغ به كعفص وما يدهن به كسمن وملح.</a:t>
            </a:r>
          </a:p>
        </p:txBody>
      </p:sp>
      <p:sp>
        <p:nvSpPr>
          <p:cNvPr id="16" name="مستطيل 15"/>
          <p:cNvSpPr/>
          <p:nvPr/>
        </p:nvSpPr>
        <p:spPr>
          <a:xfrm>
            <a:off x="234327" y="4963742"/>
            <a:ext cx="5476920"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في قيمة ما أعد للكراء من عقار وحيوان. </a:t>
            </a:r>
          </a:p>
          <a:p>
            <a:r>
              <a:rPr lang="ar-SA" sz="3000" dirty="0">
                <a:solidFill>
                  <a:prstClr val="black"/>
                </a:solidFill>
                <a:latin typeface="Sakkal Majalla" panose="02000000000000000000" pitchFamily="2" charset="-78"/>
                <a:cs typeface="Sakkal Majalla" panose="02000000000000000000" pitchFamily="2" charset="-78"/>
              </a:rPr>
              <a:t>وظاهر كلام الأكثر: ولو أكثر من شراء العقارات فارًا.</a:t>
            </a:r>
          </a:p>
        </p:txBody>
      </p:sp>
      <p:sp>
        <p:nvSpPr>
          <p:cNvPr id="17" name="مستطيل 16"/>
          <p:cNvSpPr/>
          <p:nvPr/>
        </p:nvSpPr>
        <p:spPr>
          <a:xfrm>
            <a:off x="3149328" y="4409744"/>
            <a:ext cx="256192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ولا زكاة في غير ما تقدم </a:t>
            </a:r>
          </a:p>
        </p:txBody>
      </p:sp>
      <p:cxnSp>
        <p:nvCxnSpPr>
          <p:cNvPr id="18" name="رابط كسهم مستقيم 17"/>
          <p:cNvCxnSpPr/>
          <p:nvPr/>
        </p:nvCxnSpPr>
        <p:spPr>
          <a:xfrm rot="5400000">
            <a:off x="5747273" y="750624"/>
            <a:ext cx="0" cy="28078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9" name="رابط كسهم مستقيم 18"/>
          <p:cNvCxnSpPr/>
          <p:nvPr/>
        </p:nvCxnSpPr>
        <p:spPr>
          <a:xfrm rot="5400000">
            <a:off x="5747273" y="1435287"/>
            <a:ext cx="0" cy="28078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22" name="صورة 2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7083" y="4814809"/>
            <a:ext cx="1994757" cy="1106726"/>
          </a:xfrm>
          <a:prstGeom prst="rect">
            <a:avLst/>
          </a:prstGeom>
        </p:spPr>
      </p:pic>
      <p:pic>
        <p:nvPicPr>
          <p:cNvPr id="24" name="صورة 2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617" y="3796377"/>
            <a:ext cx="2377711" cy="1109047"/>
          </a:xfrm>
          <a:prstGeom prst="rect">
            <a:avLst/>
          </a:prstGeom>
        </p:spPr>
      </p:pic>
      <p:sp>
        <p:nvSpPr>
          <p:cNvPr id="25" name="مستطيل 1">
            <a:hlinkClick r:id="rId8"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3496325"/>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641930"/>
            <a:ext cx="3057063"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أن يملكها</a:t>
            </a:r>
            <a:endParaRPr lang="ar-SA" dirty="0">
              <a:solidFill>
                <a:prstClr val="black"/>
              </a:solidFill>
            </a:endParaRPr>
          </a:p>
        </p:txBody>
      </p:sp>
      <p:sp>
        <p:nvSpPr>
          <p:cNvPr id="7" name="مستطيل 6"/>
          <p:cNvSpPr/>
          <p:nvPr/>
        </p:nvSpPr>
        <p:spPr>
          <a:xfrm>
            <a:off x="4867461" y="1641930"/>
            <a:ext cx="2798640" cy="1015663"/>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أن تكون بنية التجارة عند التملك.</a:t>
            </a:r>
            <a:endParaRPr lang="ar-SA" dirty="0"/>
          </a:p>
        </p:txBody>
      </p:sp>
      <p:sp>
        <p:nvSpPr>
          <p:cNvPr id="8" name="مستطيل 7"/>
          <p:cNvSpPr/>
          <p:nvPr/>
        </p:nvSpPr>
        <p:spPr>
          <a:xfrm>
            <a:off x="1583105" y="1641930"/>
            <a:ext cx="298241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ج. جميع ما سبق.</a:t>
            </a:r>
            <a:endParaRPr lang="ar-SA" dirty="0"/>
          </a:p>
        </p:txBody>
      </p:sp>
      <p:sp>
        <p:nvSpPr>
          <p:cNvPr id="9" name="مستطيل 8"/>
          <p:cNvSpPr/>
          <p:nvPr/>
        </p:nvSpPr>
        <p:spPr>
          <a:xfrm>
            <a:off x="8339791" y="2711425"/>
            <a:ext cx="305706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-تُقوَّم العروض بــ :</a:t>
            </a:r>
          </a:p>
        </p:txBody>
      </p:sp>
      <p:sp>
        <p:nvSpPr>
          <p:cNvPr id="10" name="مستطيل 9"/>
          <p:cNvSpPr/>
          <p:nvPr/>
        </p:nvSpPr>
        <p:spPr>
          <a:xfrm>
            <a:off x="9088358" y="3333231"/>
            <a:ext cx="193674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a:t>
            </a:r>
            <a:r>
              <a:rPr lang="ar-SA" sz="3000" dirty="0" err="1">
                <a:latin typeface="Sakkal Majalla" panose="02000000000000000000" pitchFamily="2" charset="-78"/>
                <a:cs typeface="Sakkal Majalla" panose="02000000000000000000" pitchFamily="2" charset="-78"/>
              </a:rPr>
              <a:t>الأحظ</a:t>
            </a:r>
            <a:r>
              <a:rPr lang="ar-SA" sz="3000" dirty="0">
                <a:latin typeface="Sakkal Majalla" panose="02000000000000000000" pitchFamily="2" charset="-78"/>
                <a:cs typeface="Sakkal Majalla" panose="02000000000000000000" pitchFamily="2" charset="-78"/>
              </a:rPr>
              <a:t> للفقراء.</a:t>
            </a:r>
          </a:p>
        </p:txBody>
      </p:sp>
      <p:sp>
        <p:nvSpPr>
          <p:cNvPr id="11" name="مستطيل 10"/>
          <p:cNvSpPr/>
          <p:nvPr/>
        </p:nvSpPr>
        <p:spPr>
          <a:xfrm>
            <a:off x="1627640" y="3344244"/>
            <a:ext cx="1988045"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بالذهب فقط.</a:t>
            </a:r>
          </a:p>
        </p:txBody>
      </p:sp>
      <p:sp>
        <p:nvSpPr>
          <p:cNvPr id="12" name="مستطيل 11"/>
          <p:cNvSpPr/>
          <p:nvPr/>
        </p:nvSpPr>
        <p:spPr>
          <a:xfrm>
            <a:off x="5286840" y="3319257"/>
            <a:ext cx="2085828"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الأيسر للتاجر.</a:t>
            </a:r>
          </a:p>
        </p:txBody>
      </p:sp>
      <p:sp>
        <p:nvSpPr>
          <p:cNvPr id="13" name="مستطيل 12"/>
          <p:cNvSpPr/>
          <p:nvPr/>
        </p:nvSpPr>
        <p:spPr>
          <a:xfrm>
            <a:off x="5317946" y="4044097"/>
            <a:ext cx="6078908"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-ومن ملك نصابًا من السائمة لتجارة فـ عليه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9296748" y="4662072"/>
            <a:ext cx="1519968"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أ. زكاة السوم</a:t>
            </a:r>
            <a:endParaRPr lang="ar-SA" dirty="0">
              <a:solidFill>
                <a:prstClr val="black"/>
              </a:solidFill>
            </a:endParaRPr>
          </a:p>
        </p:txBody>
      </p:sp>
      <p:sp>
        <p:nvSpPr>
          <p:cNvPr id="16" name="مستطيل 15"/>
          <p:cNvSpPr/>
          <p:nvPr/>
        </p:nvSpPr>
        <p:spPr>
          <a:xfrm>
            <a:off x="1807977" y="4598095"/>
            <a:ext cx="162736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يخيّر بينهما</a:t>
            </a:r>
            <a:endParaRPr lang="ar-SA" dirty="0"/>
          </a:p>
        </p:txBody>
      </p:sp>
      <p:sp>
        <p:nvSpPr>
          <p:cNvPr id="17" name="مستطيل 16"/>
          <p:cNvSpPr/>
          <p:nvPr/>
        </p:nvSpPr>
        <p:spPr>
          <a:xfrm>
            <a:off x="5545725" y="4662072"/>
            <a:ext cx="1568058"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زكاة تجارة</a:t>
            </a:r>
            <a:endParaRPr lang="ar-SA" dirty="0"/>
          </a:p>
        </p:txBody>
      </p:sp>
      <p:sp>
        <p:nvSpPr>
          <p:cNvPr id="19" name="مستطيل 18"/>
          <p:cNvSpPr/>
          <p:nvPr/>
        </p:nvSpPr>
        <p:spPr>
          <a:xfrm>
            <a:off x="7293031" y="1074732"/>
            <a:ext cx="4103824"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شروط 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العروض ؟</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0" name="صورة 19" descr="صورة تحتوي على رسم&#10;&#10;تم إنشاء الوصف تلقائياً">
            <a:extLst>
              <a:ext uri="{FF2B5EF4-FFF2-40B4-BE49-F238E27FC236}">
                <a16:creationId xmlns:a16="http://schemas.microsoft.com/office/drawing/2014/main" xmlns="" id="{B24DDAA4-2C6D-422C-856F-3E8EEC00BF69}"/>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610381" y="1279459"/>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579AB976-BBC7-41A7-8E60-734E8E9E8EB7}"/>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9147348" y="3042159"/>
            <a:ext cx="395190" cy="455698"/>
          </a:xfrm>
          <a:prstGeom prst="rect">
            <a:avLst/>
          </a:prstGeom>
        </p:spPr>
      </p:pic>
      <p:pic>
        <p:nvPicPr>
          <p:cNvPr id="22" name="صورة 21" descr="صورة تحتوي على رسم&#10;&#10;تم إنشاء الوصف تلقائياً">
            <a:extLst>
              <a:ext uri="{FF2B5EF4-FFF2-40B4-BE49-F238E27FC236}">
                <a16:creationId xmlns:a16="http://schemas.microsoft.com/office/drawing/2014/main" xmlns="" id="{BB3C8DE6-CE48-4E2E-B2C0-7FA70D4C13C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619235" y="4414069"/>
            <a:ext cx="395190" cy="455698"/>
          </a:xfrm>
          <a:prstGeom prst="rect">
            <a:avLst/>
          </a:prstGeom>
        </p:spPr>
      </p:pic>
    </p:spTree>
    <p:extLst>
      <p:ext uri="{BB962C8B-B14F-4D97-AF65-F5344CB8AC3E}">
        <p14:creationId xmlns:p14="http://schemas.microsoft.com/office/powerpoint/2010/main" val="1641661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3176834" y="1183351"/>
            <a:ext cx="822002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تكون زكاة العروض بإخراج قيمتها ولا تجزئ من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العروض؟</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817443"/>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822112"/>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2271860" y="2610137"/>
            <a:ext cx="9124994"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لم تبلغ قيمة السائمة المعدة للتجارة نصاب تجارة فلا 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فيها؟</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1074798" y="4036924"/>
            <a:ext cx="1032205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بلغت قيمة العروض نصابا بأحد النقدين دون الآخر اعتبر ما تبلغ به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نصابا؟</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249782"/>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3" name="مستطيل 22"/>
          <p:cNvSpPr/>
          <p:nvPr/>
        </p:nvSpPr>
        <p:spPr>
          <a:xfrm>
            <a:off x="4219258" y="3249782"/>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82748"/>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82748"/>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12"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4" name="صورة 13" descr="صورة تحتوي على رسم&#10;&#10;تم إنشاء الوصف تلقائياً">
            <a:extLst>
              <a:ext uri="{FF2B5EF4-FFF2-40B4-BE49-F238E27FC236}">
                <a16:creationId xmlns:a16="http://schemas.microsoft.com/office/drawing/2014/main" xmlns="" id="{01FA2382-9585-48EE-9BA1-18ACFCF90573}"/>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03997" y="1608439"/>
            <a:ext cx="395190" cy="455698"/>
          </a:xfrm>
          <a:prstGeom prst="rect">
            <a:avLst/>
          </a:prstGeom>
        </p:spPr>
      </p:pic>
      <p:pic>
        <p:nvPicPr>
          <p:cNvPr id="15" name="صورة 14" descr="صورة تحتوي على رسم&#10;&#10;تم إنشاء الوصف تلقائياً">
            <a:extLst>
              <a:ext uri="{FF2B5EF4-FFF2-40B4-BE49-F238E27FC236}">
                <a16:creationId xmlns:a16="http://schemas.microsoft.com/office/drawing/2014/main" xmlns="" id="{D18071EF-5EA9-4AA7-B18D-901F09E2525F}"/>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87945" y="2969728"/>
            <a:ext cx="395190" cy="455698"/>
          </a:xfrm>
          <a:prstGeom prst="rect">
            <a:avLst/>
          </a:prstGeom>
        </p:spPr>
      </p:pic>
      <p:pic>
        <p:nvPicPr>
          <p:cNvPr id="16" name="صورة 15" descr="صورة تحتوي على رسم&#10;&#10;تم إنشاء الوصف تلقائياً">
            <a:extLst>
              <a:ext uri="{FF2B5EF4-FFF2-40B4-BE49-F238E27FC236}">
                <a16:creationId xmlns:a16="http://schemas.microsoft.com/office/drawing/2014/main" xmlns="" id="{24AB3808-DE10-4D9D-8022-C945AA9FD967}"/>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191257" y="4454898"/>
            <a:ext cx="395190" cy="455698"/>
          </a:xfrm>
          <a:prstGeom prst="rect">
            <a:avLst/>
          </a:prstGeom>
        </p:spPr>
      </p:pic>
    </p:spTree>
    <p:extLst>
      <p:ext uri="{BB962C8B-B14F-4D97-AF65-F5344CB8AC3E}">
        <p14:creationId xmlns:p14="http://schemas.microsoft.com/office/powerpoint/2010/main" val="3150262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20D64A06-5526-4D36-88A1-1EDA53F3E475}"/>
              </a:ext>
            </a:extLst>
          </p:cNvPr>
          <p:cNvSpPr/>
          <p:nvPr/>
        </p:nvSpPr>
        <p:spPr>
          <a:xfrm>
            <a:off x="1892858" y="5356679"/>
            <a:ext cx="1737975"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زكاة الفطر-</a:t>
            </a:r>
          </a:p>
        </p:txBody>
      </p:sp>
      <p:sp>
        <p:nvSpPr>
          <p:cNvPr id="5" name="مستطيل 1">
            <a:hlinkClick r:id="rId3" action="ppaction://hlinksldjump"/>
            <a:extLst>
              <a:ext uri="{FF2B5EF4-FFF2-40B4-BE49-F238E27FC236}">
                <a16:creationId xmlns:a16="http://schemas.microsoft.com/office/drawing/2014/main" xmlns="" id="{8A20DD31-8B80-429B-9976-33197A8A879B}"/>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7104791"/>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2" name="صورة 41"/>
          <p:cNvPicPr>
            <a:picLocks noChangeAspect="1"/>
          </p:cNvPicPr>
          <p:nvPr/>
        </p:nvPicPr>
        <p:blipFill>
          <a:blip r:embed="rId3" cstate="print">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089907" y="250176"/>
            <a:ext cx="829793" cy="754721"/>
          </a:xfrm>
          <a:prstGeom prst="rect">
            <a:avLst/>
          </a:prstGeom>
        </p:spPr>
      </p:pic>
      <p:sp>
        <p:nvSpPr>
          <p:cNvPr id="19"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1431196" y="4673192"/>
            <a:ext cx="3036412" cy="688975"/>
          </a:xfrm>
          <a:custGeom>
            <a:avLst/>
            <a:gdLst>
              <a:gd name="connsiteX0" fmla="*/ 0 w 3036412"/>
              <a:gd name="connsiteY0" fmla="*/ 0 h 688975"/>
              <a:gd name="connsiteX1" fmla="*/ 3036412 w 3036412"/>
              <a:gd name="connsiteY1" fmla="*/ 0 h 688975"/>
              <a:gd name="connsiteX2" fmla="*/ 3036412 w 3036412"/>
              <a:gd name="connsiteY2" fmla="*/ 688975 h 688975"/>
              <a:gd name="connsiteX3" fmla="*/ 0 w 3036412"/>
              <a:gd name="connsiteY3" fmla="*/ 688975 h 688975"/>
              <a:gd name="connsiteX4" fmla="*/ 0 w 3036412"/>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412" h="688975" fill="none" extrusionOk="0">
                <a:moveTo>
                  <a:pt x="0" y="0"/>
                </a:moveTo>
                <a:cubicBezTo>
                  <a:pt x="815996" y="92772"/>
                  <a:pt x="1760959" y="-159028"/>
                  <a:pt x="3036412" y="0"/>
                </a:cubicBezTo>
                <a:cubicBezTo>
                  <a:pt x="3039707" y="172698"/>
                  <a:pt x="3043959" y="576162"/>
                  <a:pt x="3036412" y="688975"/>
                </a:cubicBezTo>
                <a:cubicBezTo>
                  <a:pt x="1731079" y="819415"/>
                  <a:pt x="583960" y="619382"/>
                  <a:pt x="0" y="688975"/>
                </a:cubicBezTo>
                <a:cubicBezTo>
                  <a:pt x="16258" y="414334"/>
                  <a:pt x="-14962" y="209661"/>
                  <a:pt x="0" y="0"/>
                </a:cubicBezTo>
                <a:close/>
              </a:path>
              <a:path w="3036412" h="688975" stroke="0" extrusionOk="0">
                <a:moveTo>
                  <a:pt x="0" y="0"/>
                </a:moveTo>
                <a:cubicBezTo>
                  <a:pt x="1185930" y="-38391"/>
                  <a:pt x="2626169" y="-2710"/>
                  <a:pt x="3036412" y="0"/>
                </a:cubicBezTo>
                <a:cubicBezTo>
                  <a:pt x="3014368" y="198237"/>
                  <a:pt x="3010284" y="451527"/>
                  <a:pt x="3036412" y="688975"/>
                </a:cubicBezTo>
                <a:cubicBezTo>
                  <a:pt x="1674664" y="643502"/>
                  <a:pt x="1314200"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15.إعطاء الجماعة ما يلزم الواحد وعكسه.</a:t>
            </a:r>
          </a:p>
        </p:txBody>
      </p:sp>
      <p:sp>
        <p:nvSpPr>
          <p:cNvPr id="20"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811003" y="4648642"/>
            <a:ext cx="3057100" cy="714047"/>
          </a:xfrm>
          <a:custGeom>
            <a:avLst/>
            <a:gdLst>
              <a:gd name="connsiteX0" fmla="*/ 0 w 3057100"/>
              <a:gd name="connsiteY0" fmla="*/ 0 h 714047"/>
              <a:gd name="connsiteX1" fmla="*/ 3057100 w 3057100"/>
              <a:gd name="connsiteY1" fmla="*/ 0 h 714047"/>
              <a:gd name="connsiteX2" fmla="*/ 3057100 w 3057100"/>
              <a:gd name="connsiteY2" fmla="*/ 714047 h 714047"/>
              <a:gd name="connsiteX3" fmla="*/ 0 w 3057100"/>
              <a:gd name="connsiteY3" fmla="*/ 714047 h 714047"/>
              <a:gd name="connsiteX4" fmla="*/ 0 w 3057100"/>
              <a:gd name="connsiteY4" fmla="*/ 0 h 71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00" h="714047" fill="none" extrusionOk="0">
                <a:moveTo>
                  <a:pt x="0" y="0"/>
                </a:moveTo>
                <a:cubicBezTo>
                  <a:pt x="683773" y="92772"/>
                  <a:pt x="1975127" y="-159028"/>
                  <a:pt x="3057100" y="0"/>
                </a:cubicBezTo>
                <a:cubicBezTo>
                  <a:pt x="3115743" y="110515"/>
                  <a:pt x="3064401" y="530080"/>
                  <a:pt x="3057100" y="714047"/>
                </a:cubicBezTo>
                <a:cubicBezTo>
                  <a:pt x="2381396" y="844487"/>
                  <a:pt x="667786" y="644454"/>
                  <a:pt x="0" y="714047"/>
                </a:cubicBezTo>
                <a:cubicBezTo>
                  <a:pt x="-2820" y="615227"/>
                  <a:pt x="-17635" y="104454"/>
                  <a:pt x="0" y="0"/>
                </a:cubicBezTo>
                <a:close/>
              </a:path>
              <a:path w="3057100" h="714047" stroke="0" extrusionOk="0">
                <a:moveTo>
                  <a:pt x="0" y="0"/>
                </a:moveTo>
                <a:cubicBezTo>
                  <a:pt x="1070257" y="-38391"/>
                  <a:pt x="2199643" y="-2710"/>
                  <a:pt x="3057100" y="0"/>
                </a:cubicBezTo>
                <a:cubicBezTo>
                  <a:pt x="3012212" y="88724"/>
                  <a:pt x="3112291" y="551391"/>
                  <a:pt x="3057100" y="714047"/>
                </a:cubicBezTo>
                <a:cubicBezTo>
                  <a:pt x="2506141" y="668574"/>
                  <a:pt x="518519" y="682815"/>
                  <a:pt x="0" y="714047"/>
                </a:cubicBezTo>
                <a:cubicBezTo>
                  <a:pt x="43130" y="499196"/>
                  <a:pt x="2140" y="293829"/>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14.أفضل ما يُخرَج في زكاة الفطر.</a:t>
            </a:r>
          </a:p>
        </p:txBody>
      </p:sp>
      <p:sp>
        <p:nvSpPr>
          <p:cNvPr id="21"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8211499" y="4649469"/>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13.مقدار زكاة الفطر ونوع ما يُخرَج.</a:t>
            </a:r>
          </a:p>
        </p:txBody>
      </p:sp>
      <p:sp>
        <p:nvSpPr>
          <p:cNvPr id="22"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1431197" y="3758011"/>
            <a:ext cx="3036412" cy="688975"/>
          </a:xfrm>
          <a:custGeom>
            <a:avLst/>
            <a:gdLst>
              <a:gd name="connsiteX0" fmla="*/ 0 w 3036412"/>
              <a:gd name="connsiteY0" fmla="*/ 0 h 688975"/>
              <a:gd name="connsiteX1" fmla="*/ 3036412 w 3036412"/>
              <a:gd name="connsiteY1" fmla="*/ 0 h 688975"/>
              <a:gd name="connsiteX2" fmla="*/ 3036412 w 3036412"/>
              <a:gd name="connsiteY2" fmla="*/ 688975 h 688975"/>
              <a:gd name="connsiteX3" fmla="*/ 0 w 3036412"/>
              <a:gd name="connsiteY3" fmla="*/ 688975 h 688975"/>
              <a:gd name="connsiteX4" fmla="*/ 0 w 3036412"/>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412" h="688975" fill="none" extrusionOk="0">
                <a:moveTo>
                  <a:pt x="0" y="0"/>
                </a:moveTo>
                <a:cubicBezTo>
                  <a:pt x="815996" y="92772"/>
                  <a:pt x="1760959" y="-159028"/>
                  <a:pt x="3036412" y="0"/>
                </a:cubicBezTo>
                <a:cubicBezTo>
                  <a:pt x="3039707" y="172698"/>
                  <a:pt x="3043959" y="576162"/>
                  <a:pt x="3036412" y="688975"/>
                </a:cubicBezTo>
                <a:cubicBezTo>
                  <a:pt x="1731079" y="819415"/>
                  <a:pt x="583960" y="619382"/>
                  <a:pt x="0" y="688975"/>
                </a:cubicBezTo>
                <a:cubicBezTo>
                  <a:pt x="16258" y="414334"/>
                  <a:pt x="-14962" y="209661"/>
                  <a:pt x="0" y="0"/>
                </a:cubicBezTo>
                <a:close/>
              </a:path>
              <a:path w="3036412" h="688975" stroke="0" extrusionOk="0">
                <a:moveTo>
                  <a:pt x="0" y="0"/>
                </a:moveTo>
                <a:cubicBezTo>
                  <a:pt x="1185930" y="-38391"/>
                  <a:pt x="2626169" y="-2710"/>
                  <a:pt x="3036412" y="0"/>
                </a:cubicBezTo>
                <a:cubicBezTo>
                  <a:pt x="3014368" y="198237"/>
                  <a:pt x="3010284" y="451527"/>
                  <a:pt x="3036412" y="688975"/>
                </a:cubicBezTo>
                <a:cubicBezTo>
                  <a:pt x="1674664" y="643502"/>
                  <a:pt x="1314200"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12.أفضل وقت لإخراج زكاة الفطر.</a:t>
            </a:r>
          </a:p>
        </p:txBody>
      </p:sp>
      <p:sp>
        <p:nvSpPr>
          <p:cNvPr id="24"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811004" y="3758534"/>
            <a:ext cx="3057099" cy="688975"/>
          </a:xfrm>
          <a:custGeom>
            <a:avLst/>
            <a:gdLst>
              <a:gd name="connsiteX0" fmla="*/ 0 w 3057099"/>
              <a:gd name="connsiteY0" fmla="*/ 0 h 688975"/>
              <a:gd name="connsiteX1" fmla="*/ 3057099 w 3057099"/>
              <a:gd name="connsiteY1" fmla="*/ 0 h 688975"/>
              <a:gd name="connsiteX2" fmla="*/ 3057099 w 3057099"/>
              <a:gd name="connsiteY2" fmla="*/ 688975 h 688975"/>
              <a:gd name="connsiteX3" fmla="*/ 0 w 3057099"/>
              <a:gd name="connsiteY3" fmla="*/ 688975 h 688975"/>
              <a:gd name="connsiteX4" fmla="*/ 0 w 3057099"/>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9" h="688975" fill="none" extrusionOk="0">
                <a:moveTo>
                  <a:pt x="0" y="0"/>
                </a:moveTo>
                <a:cubicBezTo>
                  <a:pt x="683838" y="92772"/>
                  <a:pt x="1975469" y="-159028"/>
                  <a:pt x="3057099" y="0"/>
                </a:cubicBezTo>
                <a:cubicBezTo>
                  <a:pt x="3060394" y="172698"/>
                  <a:pt x="3064646" y="576162"/>
                  <a:pt x="3057099" y="688975"/>
                </a:cubicBezTo>
                <a:cubicBezTo>
                  <a:pt x="2380249" y="819415"/>
                  <a:pt x="666784" y="619382"/>
                  <a:pt x="0" y="688975"/>
                </a:cubicBezTo>
                <a:cubicBezTo>
                  <a:pt x="16258" y="414334"/>
                  <a:pt x="-14962" y="209661"/>
                  <a:pt x="0" y="0"/>
                </a:cubicBezTo>
                <a:close/>
              </a:path>
              <a:path w="3057099" h="688975" stroke="0" extrusionOk="0">
                <a:moveTo>
                  <a:pt x="0" y="0"/>
                </a:moveTo>
                <a:cubicBezTo>
                  <a:pt x="1070321" y="-38391"/>
                  <a:pt x="2200896" y="-2710"/>
                  <a:pt x="3057099" y="0"/>
                </a:cubicBezTo>
                <a:cubicBezTo>
                  <a:pt x="3035055" y="198237"/>
                  <a:pt x="3030971" y="451527"/>
                  <a:pt x="3057099" y="688975"/>
                </a:cubicBezTo>
                <a:cubicBezTo>
                  <a:pt x="2506042" y="643502"/>
                  <a:pt x="518147"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11.ما يتعلق بوقت زكاة الفطر وتعجيلها.</a:t>
            </a:r>
          </a:p>
        </p:txBody>
      </p:sp>
      <p:sp>
        <p:nvSpPr>
          <p:cNvPr id="29"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8211499" y="3759362"/>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10.وقت زكاة الفطر وأول زمن فيها.</a:t>
            </a:r>
          </a:p>
        </p:txBody>
      </p:sp>
      <p:sp>
        <p:nvSpPr>
          <p:cNvPr id="30"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1431196" y="2846190"/>
            <a:ext cx="3036412" cy="688975"/>
          </a:xfrm>
          <a:custGeom>
            <a:avLst/>
            <a:gdLst>
              <a:gd name="connsiteX0" fmla="*/ 0 w 3036412"/>
              <a:gd name="connsiteY0" fmla="*/ 0 h 688975"/>
              <a:gd name="connsiteX1" fmla="*/ 3036412 w 3036412"/>
              <a:gd name="connsiteY1" fmla="*/ 0 h 688975"/>
              <a:gd name="connsiteX2" fmla="*/ 3036412 w 3036412"/>
              <a:gd name="connsiteY2" fmla="*/ 688975 h 688975"/>
              <a:gd name="connsiteX3" fmla="*/ 0 w 3036412"/>
              <a:gd name="connsiteY3" fmla="*/ 688975 h 688975"/>
              <a:gd name="connsiteX4" fmla="*/ 0 w 3036412"/>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412" h="688975" fill="none" extrusionOk="0">
                <a:moveTo>
                  <a:pt x="0" y="0"/>
                </a:moveTo>
                <a:cubicBezTo>
                  <a:pt x="815996" y="92772"/>
                  <a:pt x="1760959" y="-159028"/>
                  <a:pt x="3036412" y="0"/>
                </a:cubicBezTo>
                <a:cubicBezTo>
                  <a:pt x="3039707" y="172698"/>
                  <a:pt x="3043959" y="576162"/>
                  <a:pt x="3036412" y="688975"/>
                </a:cubicBezTo>
                <a:cubicBezTo>
                  <a:pt x="1731079" y="819415"/>
                  <a:pt x="583960" y="619382"/>
                  <a:pt x="0" y="688975"/>
                </a:cubicBezTo>
                <a:cubicBezTo>
                  <a:pt x="16258" y="414334"/>
                  <a:pt x="-14962" y="209661"/>
                  <a:pt x="0" y="0"/>
                </a:cubicBezTo>
                <a:close/>
              </a:path>
              <a:path w="3036412" h="688975" stroke="0" extrusionOk="0">
                <a:moveTo>
                  <a:pt x="0" y="0"/>
                </a:moveTo>
                <a:cubicBezTo>
                  <a:pt x="1185930" y="-38391"/>
                  <a:pt x="2626169" y="-2710"/>
                  <a:pt x="3036412" y="0"/>
                </a:cubicBezTo>
                <a:cubicBezTo>
                  <a:pt x="3014368" y="198237"/>
                  <a:pt x="3010284" y="451527"/>
                  <a:pt x="3036412" y="688975"/>
                </a:cubicBezTo>
                <a:cubicBezTo>
                  <a:pt x="1674664" y="643502"/>
                  <a:pt x="1314200"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9.إخراج زكاة الفطر عن النفس والغير.</a:t>
            </a:r>
          </a:p>
        </p:txBody>
      </p:sp>
      <p:sp>
        <p:nvSpPr>
          <p:cNvPr id="31"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4811005" y="2846711"/>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8.حكم الزكاة عن الزوجة الناشز.</a:t>
            </a:r>
          </a:p>
        </p:txBody>
      </p:sp>
      <p:sp>
        <p:nvSpPr>
          <p:cNvPr id="32"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8211499" y="2847537"/>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7.حكم الزكاة عن الجنين.</a:t>
            </a:r>
          </a:p>
        </p:txBody>
      </p:sp>
      <p:sp>
        <p:nvSpPr>
          <p:cNvPr id="33"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1410511" y="1934362"/>
            <a:ext cx="3057097" cy="688975"/>
          </a:xfrm>
          <a:custGeom>
            <a:avLst/>
            <a:gdLst>
              <a:gd name="connsiteX0" fmla="*/ 0 w 3057097"/>
              <a:gd name="connsiteY0" fmla="*/ 0 h 688975"/>
              <a:gd name="connsiteX1" fmla="*/ 3057097 w 3057097"/>
              <a:gd name="connsiteY1" fmla="*/ 0 h 688975"/>
              <a:gd name="connsiteX2" fmla="*/ 3057097 w 3057097"/>
              <a:gd name="connsiteY2" fmla="*/ 688975 h 688975"/>
              <a:gd name="connsiteX3" fmla="*/ 0 w 3057097"/>
              <a:gd name="connsiteY3" fmla="*/ 688975 h 688975"/>
              <a:gd name="connsiteX4" fmla="*/ 0 w 3057097"/>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7" h="688975" fill="none" extrusionOk="0">
                <a:moveTo>
                  <a:pt x="0" y="0"/>
                </a:moveTo>
                <a:cubicBezTo>
                  <a:pt x="683968" y="92772"/>
                  <a:pt x="1976153" y="-159028"/>
                  <a:pt x="3057097" y="0"/>
                </a:cubicBezTo>
                <a:cubicBezTo>
                  <a:pt x="3060392" y="172698"/>
                  <a:pt x="3064644" y="576162"/>
                  <a:pt x="3057097" y="688975"/>
                </a:cubicBezTo>
                <a:cubicBezTo>
                  <a:pt x="2377955" y="819415"/>
                  <a:pt x="664780" y="619382"/>
                  <a:pt x="0" y="688975"/>
                </a:cubicBezTo>
                <a:cubicBezTo>
                  <a:pt x="16258" y="414334"/>
                  <a:pt x="-14962" y="209661"/>
                  <a:pt x="0" y="0"/>
                </a:cubicBezTo>
                <a:close/>
              </a:path>
              <a:path w="3057097" h="688975" stroke="0" extrusionOk="0">
                <a:moveTo>
                  <a:pt x="0" y="0"/>
                </a:moveTo>
                <a:cubicBezTo>
                  <a:pt x="1070450" y="-38391"/>
                  <a:pt x="2203403" y="-2710"/>
                  <a:pt x="3057097" y="0"/>
                </a:cubicBezTo>
                <a:cubicBezTo>
                  <a:pt x="3035053" y="198237"/>
                  <a:pt x="3030969" y="451527"/>
                  <a:pt x="3057097" y="688975"/>
                </a:cubicBezTo>
                <a:cubicBezTo>
                  <a:pt x="2505844" y="643502"/>
                  <a:pt x="517402"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6.زكاة من يشترك في نفقتهم اثنان فأكثر</a:t>
            </a:r>
          </a:p>
        </p:txBody>
      </p:sp>
      <p:sp>
        <p:nvSpPr>
          <p:cNvPr id="34"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4811005" y="1896641"/>
            <a:ext cx="3039206" cy="688975"/>
          </a:xfrm>
          <a:custGeom>
            <a:avLst/>
            <a:gdLst>
              <a:gd name="connsiteX0" fmla="*/ 0 w 3039206"/>
              <a:gd name="connsiteY0" fmla="*/ 0 h 688975"/>
              <a:gd name="connsiteX1" fmla="*/ 3039206 w 3039206"/>
              <a:gd name="connsiteY1" fmla="*/ 0 h 688975"/>
              <a:gd name="connsiteX2" fmla="*/ 3039206 w 3039206"/>
              <a:gd name="connsiteY2" fmla="*/ 688975 h 688975"/>
              <a:gd name="connsiteX3" fmla="*/ 0 w 3039206"/>
              <a:gd name="connsiteY3" fmla="*/ 688975 h 688975"/>
              <a:gd name="connsiteX4" fmla="*/ 0 w 3039206"/>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206" h="688975" fill="none" extrusionOk="0">
                <a:moveTo>
                  <a:pt x="0" y="0"/>
                </a:moveTo>
                <a:cubicBezTo>
                  <a:pt x="632989" y="92772"/>
                  <a:pt x="2014669" y="-159028"/>
                  <a:pt x="3039206" y="0"/>
                </a:cubicBezTo>
                <a:cubicBezTo>
                  <a:pt x="3042501" y="172698"/>
                  <a:pt x="3046753" y="576162"/>
                  <a:pt x="3039206" y="688975"/>
                </a:cubicBezTo>
                <a:cubicBezTo>
                  <a:pt x="2525385" y="819415"/>
                  <a:pt x="971460" y="619382"/>
                  <a:pt x="0" y="688975"/>
                </a:cubicBezTo>
                <a:cubicBezTo>
                  <a:pt x="16258" y="414334"/>
                  <a:pt x="-14962" y="209661"/>
                  <a:pt x="0" y="0"/>
                </a:cubicBezTo>
                <a:close/>
              </a:path>
              <a:path w="3039206" h="688975" stroke="0" extrusionOk="0">
                <a:moveTo>
                  <a:pt x="0" y="0"/>
                </a:moveTo>
                <a:cubicBezTo>
                  <a:pt x="1005158" y="-38391"/>
                  <a:pt x="1531787" y="-2710"/>
                  <a:pt x="3039206" y="0"/>
                </a:cubicBezTo>
                <a:cubicBezTo>
                  <a:pt x="3017162" y="198237"/>
                  <a:pt x="3013078" y="451527"/>
                  <a:pt x="3039206" y="688975"/>
                </a:cubicBezTo>
                <a:cubicBezTo>
                  <a:pt x="1952108" y="643502"/>
                  <a:pt x="114710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5. ما يلزم من تبرع بقدر من مؤونة رمضان و عجز عن البعض.</a:t>
            </a:r>
          </a:p>
        </p:txBody>
      </p:sp>
      <p:sp>
        <p:nvSpPr>
          <p:cNvPr id="35"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8211499" y="1935712"/>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4.ما يلزم من تبرع بمؤونة شخص جميع شهر رمضان.</a:t>
            </a:r>
          </a:p>
        </p:txBody>
      </p:sp>
      <p:sp>
        <p:nvSpPr>
          <p:cNvPr id="36"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1410511" y="1023887"/>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3.عمّن تُخرَج الزكاة ومن لا تلزمه فطرته.</a:t>
            </a:r>
          </a:p>
        </p:txBody>
      </p:sp>
      <p:sp>
        <p:nvSpPr>
          <p:cNvPr id="37" name="مستطيل 16">
            <a:hlinkClick r:id="rId13" action="ppaction://hlinksldjump"/>
            <a:extLst>
              <a:ext uri="{FF2B5EF4-FFF2-40B4-BE49-F238E27FC236}">
                <a16:creationId xmlns:a16="http://schemas.microsoft.com/office/drawing/2014/main" xmlns="" id="{66C40056-5AA2-4810-B505-A7731B1A2714}"/>
              </a:ext>
            </a:extLst>
          </p:cNvPr>
          <p:cNvSpPr/>
          <p:nvPr/>
        </p:nvSpPr>
        <p:spPr>
          <a:xfrm>
            <a:off x="4811006" y="1024409"/>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2.المعتبر في زكاة الفطر .</a:t>
            </a:r>
            <a:endParaRPr lang="ar-SA" sz="2000" b="1" dirty="0">
              <a:solidFill>
                <a:schemeClr val="tx1"/>
              </a:solidFill>
            </a:endParaRPr>
          </a:p>
        </p:txBody>
      </p:sp>
      <p:sp>
        <p:nvSpPr>
          <p:cNvPr id="38" name="مستطيل 16">
            <a:hlinkClick r:id="rId14" action="ppaction://hlinksldjump"/>
            <a:extLst>
              <a:ext uri="{FF2B5EF4-FFF2-40B4-BE49-F238E27FC236}">
                <a16:creationId xmlns:a16="http://schemas.microsoft.com/office/drawing/2014/main" xmlns="" id="{66C40056-5AA2-4810-B505-A7731B1A2714}"/>
              </a:ext>
            </a:extLst>
          </p:cNvPr>
          <p:cNvSpPr/>
          <p:nvPr/>
        </p:nvSpPr>
        <p:spPr>
          <a:xfrm>
            <a:off x="8211498" y="1023887"/>
            <a:ext cx="3057098" cy="688975"/>
          </a:xfrm>
          <a:custGeom>
            <a:avLst/>
            <a:gdLst>
              <a:gd name="connsiteX0" fmla="*/ 0 w 3057098"/>
              <a:gd name="connsiteY0" fmla="*/ 0 h 688975"/>
              <a:gd name="connsiteX1" fmla="*/ 3057098 w 3057098"/>
              <a:gd name="connsiteY1" fmla="*/ 0 h 688975"/>
              <a:gd name="connsiteX2" fmla="*/ 3057098 w 3057098"/>
              <a:gd name="connsiteY2" fmla="*/ 688975 h 688975"/>
              <a:gd name="connsiteX3" fmla="*/ 0 w 3057098"/>
              <a:gd name="connsiteY3" fmla="*/ 688975 h 688975"/>
              <a:gd name="connsiteX4" fmla="*/ 0 w 3057098"/>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098" h="688975" fill="none" extrusionOk="0">
                <a:moveTo>
                  <a:pt x="0" y="0"/>
                </a:moveTo>
                <a:cubicBezTo>
                  <a:pt x="683903" y="92772"/>
                  <a:pt x="1975811" y="-159028"/>
                  <a:pt x="3057098" y="0"/>
                </a:cubicBezTo>
                <a:cubicBezTo>
                  <a:pt x="3060393" y="172698"/>
                  <a:pt x="3064645" y="576162"/>
                  <a:pt x="3057098" y="688975"/>
                </a:cubicBezTo>
                <a:cubicBezTo>
                  <a:pt x="2379102" y="819415"/>
                  <a:pt x="665782" y="619382"/>
                  <a:pt x="0" y="688975"/>
                </a:cubicBezTo>
                <a:cubicBezTo>
                  <a:pt x="16258" y="414334"/>
                  <a:pt x="-14962" y="209661"/>
                  <a:pt x="0" y="0"/>
                </a:cubicBezTo>
                <a:close/>
              </a:path>
              <a:path w="3057098" h="688975" stroke="0" extrusionOk="0">
                <a:moveTo>
                  <a:pt x="0" y="0"/>
                </a:moveTo>
                <a:cubicBezTo>
                  <a:pt x="1070386" y="-38391"/>
                  <a:pt x="2202150" y="-2710"/>
                  <a:pt x="3057098" y="0"/>
                </a:cubicBezTo>
                <a:cubicBezTo>
                  <a:pt x="3035054" y="198237"/>
                  <a:pt x="3030970" y="451527"/>
                  <a:pt x="3057098" y="688975"/>
                </a:cubicBezTo>
                <a:cubicBezTo>
                  <a:pt x="2505943" y="643502"/>
                  <a:pt x="517774"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1.على من تجب زكاة الفطر ومتى؟</a:t>
            </a:r>
          </a:p>
        </p:txBody>
      </p:sp>
      <p:sp>
        <p:nvSpPr>
          <p:cNvPr id="23" name="مستطيل 16">
            <a:hlinkClick r:id="rId15" action="ppaction://hlinksldjump"/>
            <a:extLst>
              <a:ext uri="{FF2B5EF4-FFF2-40B4-BE49-F238E27FC236}">
                <a16:creationId xmlns:a16="http://schemas.microsoft.com/office/drawing/2014/main" xmlns="" id="{66C40056-5AA2-4810-B505-A7731B1A2714}"/>
              </a:ext>
            </a:extLst>
          </p:cNvPr>
          <p:cNvSpPr/>
          <p:nvPr/>
        </p:nvSpPr>
        <p:spPr>
          <a:xfrm>
            <a:off x="4811002" y="5600066"/>
            <a:ext cx="3057101" cy="714047"/>
          </a:xfrm>
          <a:custGeom>
            <a:avLst/>
            <a:gdLst>
              <a:gd name="connsiteX0" fmla="*/ 0 w 3057101"/>
              <a:gd name="connsiteY0" fmla="*/ 0 h 714047"/>
              <a:gd name="connsiteX1" fmla="*/ 3057101 w 3057101"/>
              <a:gd name="connsiteY1" fmla="*/ 0 h 714047"/>
              <a:gd name="connsiteX2" fmla="*/ 3057101 w 3057101"/>
              <a:gd name="connsiteY2" fmla="*/ 714047 h 714047"/>
              <a:gd name="connsiteX3" fmla="*/ 0 w 3057101"/>
              <a:gd name="connsiteY3" fmla="*/ 714047 h 714047"/>
              <a:gd name="connsiteX4" fmla="*/ 0 w 3057101"/>
              <a:gd name="connsiteY4" fmla="*/ 0 h 71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01" h="714047" fill="none" extrusionOk="0">
                <a:moveTo>
                  <a:pt x="0" y="0"/>
                </a:moveTo>
                <a:cubicBezTo>
                  <a:pt x="683708" y="92772"/>
                  <a:pt x="1974785" y="-159028"/>
                  <a:pt x="3057101" y="0"/>
                </a:cubicBezTo>
                <a:cubicBezTo>
                  <a:pt x="3115744" y="110515"/>
                  <a:pt x="3064402" y="530080"/>
                  <a:pt x="3057101" y="714047"/>
                </a:cubicBezTo>
                <a:cubicBezTo>
                  <a:pt x="2382543" y="844487"/>
                  <a:pt x="668788" y="644454"/>
                  <a:pt x="0" y="714047"/>
                </a:cubicBezTo>
                <a:cubicBezTo>
                  <a:pt x="-2820" y="615227"/>
                  <a:pt x="-17635" y="104454"/>
                  <a:pt x="0" y="0"/>
                </a:cubicBezTo>
                <a:close/>
              </a:path>
              <a:path w="3057101" h="714047" stroke="0" extrusionOk="0">
                <a:moveTo>
                  <a:pt x="0" y="0"/>
                </a:moveTo>
                <a:cubicBezTo>
                  <a:pt x="1070193" y="-38391"/>
                  <a:pt x="2198390" y="-2710"/>
                  <a:pt x="3057101" y="0"/>
                </a:cubicBezTo>
                <a:cubicBezTo>
                  <a:pt x="3012213" y="88724"/>
                  <a:pt x="3112292" y="551391"/>
                  <a:pt x="3057101" y="714047"/>
                </a:cubicBezTo>
                <a:cubicBezTo>
                  <a:pt x="2506240" y="668574"/>
                  <a:pt x="518891" y="682815"/>
                  <a:pt x="0" y="714047"/>
                </a:cubicBezTo>
                <a:cubicBezTo>
                  <a:pt x="43130" y="499196"/>
                  <a:pt x="2140" y="293829"/>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000" b="1" dirty="0">
                <a:solidFill>
                  <a:schemeClr val="tx1"/>
                </a:solidFill>
                <a:latin typeface="Sakkal Majalla" panose="02000000000000000000" pitchFamily="2" charset="-78"/>
                <a:cs typeface="Sakkal Majalla" panose="02000000000000000000" pitchFamily="2" charset="-78"/>
              </a:rPr>
              <a:t>16.الأسئلة.</a:t>
            </a:r>
          </a:p>
        </p:txBody>
      </p:sp>
      <p:sp>
        <p:nvSpPr>
          <p:cNvPr id="25" name="مربع نص 24">
            <a:extLst>
              <a:ext uri="{FF2B5EF4-FFF2-40B4-BE49-F238E27FC236}">
                <a16:creationId xmlns:a16="http://schemas.microsoft.com/office/drawing/2014/main" xmlns="" id="{650DCFDE-255E-40F1-A525-69130091C3C8}"/>
              </a:ext>
            </a:extLst>
          </p:cNvPr>
          <p:cNvSpPr txBox="1"/>
          <p:nvPr/>
        </p:nvSpPr>
        <p:spPr>
          <a:xfrm>
            <a:off x="3328605" y="350537"/>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973771793"/>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9197642" y="616138"/>
            <a:ext cx="2642424"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[باب زكاة الفطر]: </a:t>
            </a:r>
          </a:p>
        </p:txBody>
      </p:sp>
      <p:sp>
        <p:nvSpPr>
          <p:cNvPr id="3" name="مستطيل 2"/>
          <p:cNvSpPr/>
          <p:nvPr/>
        </p:nvSpPr>
        <p:spPr>
          <a:xfrm>
            <a:off x="3398945" y="5603136"/>
            <a:ext cx="626645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«ابدأ بنفسك ثم بمن تعول»</a:t>
            </a:r>
          </a:p>
        </p:txBody>
      </p:sp>
      <p:sp>
        <p:nvSpPr>
          <p:cNvPr id="4" name="مستطيل 3"/>
          <p:cNvSpPr/>
          <p:nvPr/>
        </p:nvSpPr>
        <p:spPr>
          <a:xfrm>
            <a:off x="9665404" y="5603136"/>
            <a:ext cx="1003801"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6" name="مستطيل 5"/>
          <p:cNvSpPr/>
          <p:nvPr/>
        </p:nvSpPr>
        <p:spPr>
          <a:xfrm>
            <a:off x="6596935" y="4984987"/>
            <a:ext cx="306846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 ذلك أهم فيجب تقديمه</a:t>
            </a:r>
          </a:p>
        </p:txBody>
      </p:sp>
      <p:sp>
        <p:nvSpPr>
          <p:cNvPr id="7" name="مستطيل 6"/>
          <p:cNvSpPr/>
          <p:nvPr/>
        </p:nvSpPr>
        <p:spPr>
          <a:xfrm>
            <a:off x="9665404" y="4984987"/>
            <a:ext cx="1003801"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8" name="مستطيل 7"/>
          <p:cNvSpPr/>
          <p:nvPr/>
        </p:nvSpPr>
        <p:spPr>
          <a:xfrm>
            <a:off x="986438" y="4351509"/>
            <a:ext cx="749275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[إذا] فضلَ له: أي عنده ، يوم العيد وليلته صاع عن قوته وقوت عياله.</a:t>
            </a:r>
          </a:p>
        </p:txBody>
      </p:sp>
      <p:sp>
        <p:nvSpPr>
          <p:cNvPr id="9" name="مستطيل 8"/>
          <p:cNvSpPr/>
          <p:nvPr/>
        </p:nvSpPr>
        <p:spPr>
          <a:xfrm>
            <a:off x="8180642" y="4302807"/>
            <a:ext cx="365651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-[متى تجب على المسلم؟]:</a:t>
            </a:r>
          </a:p>
        </p:txBody>
      </p:sp>
      <p:sp>
        <p:nvSpPr>
          <p:cNvPr id="10" name="مستطيل 9"/>
          <p:cNvSpPr/>
          <p:nvPr/>
        </p:nvSpPr>
        <p:spPr>
          <a:xfrm>
            <a:off x="354842" y="2854032"/>
            <a:ext cx="10030056"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لقول ابن عمر: «فرض رسول الله - صلى الله عليه وسلم - زكاة الفطر صاعا من بر أو صاعا من شعير على العبد والحر والذكر والأنثى والصغير والكبير من المسلمين، وأمر بها أن تؤدى قبل خروج الناس إلى الصلاة» متفق عليه، ولفظه للبخاري، </a:t>
            </a:r>
          </a:p>
        </p:txBody>
      </p:sp>
      <p:sp>
        <p:nvSpPr>
          <p:cNvPr id="11" name="مستطيل 10"/>
          <p:cNvSpPr/>
          <p:nvPr/>
        </p:nvSpPr>
        <p:spPr>
          <a:xfrm>
            <a:off x="10384898" y="2854032"/>
            <a:ext cx="1119217"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الدليل : </a:t>
            </a:r>
            <a:endParaRPr lang="ar-SA" sz="3000" dirty="0">
              <a:solidFill>
                <a:prstClr val="black"/>
              </a:solidFill>
            </a:endParaRPr>
          </a:p>
        </p:txBody>
      </p:sp>
      <p:sp>
        <p:nvSpPr>
          <p:cNvPr id="12" name="مستطيل 11"/>
          <p:cNvSpPr/>
          <p:nvPr/>
        </p:nvSpPr>
        <p:spPr>
          <a:xfrm>
            <a:off x="4356004" y="2267959"/>
            <a:ext cx="714811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وتجب على كل مسلم من أهل البوادي وغيرهم، وتجب في مال يتيم</a:t>
            </a:r>
          </a:p>
        </p:txBody>
      </p:sp>
      <p:sp>
        <p:nvSpPr>
          <p:cNvPr id="13" name="مستطيل 12"/>
          <p:cNvSpPr/>
          <p:nvPr/>
        </p:nvSpPr>
        <p:spPr>
          <a:xfrm>
            <a:off x="7893152" y="1660715"/>
            <a:ext cx="3946914"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-[على من تجب زكاة الفطر؟]:</a:t>
            </a:r>
          </a:p>
        </p:txBody>
      </p:sp>
      <p:sp>
        <p:nvSpPr>
          <p:cNvPr id="14" name="مستطيل 13"/>
          <p:cNvSpPr/>
          <p:nvPr/>
        </p:nvSpPr>
        <p:spPr>
          <a:xfrm>
            <a:off x="2866030" y="616138"/>
            <a:ext cx="6664507" cy="1015663"/>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هو اسم مصدر من أفطر الصائم إفطارا وهذه يراد بها الصدقة عن البدن وإضافتها إلى الفطر من إضافة الشيء إلى سببه.</a:t>
            </a:r>
          </a:p>
        </p:txBody>
      </p:sp>
      <p:pic>
        <p:nvPicPr>
          <p:cNvPr id="5" name="صورة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0436" y="966900"/>
            <a:ext cx="1913814" cy="1855057"/>
          </a:xfrm>
          <a:prstGeom prst="rect">
            <a:avLst/>
          </a:prstGeom>
        </p:spPr>
      </p:pic>
      <p:sp>
        <p:nvSpPr>
          <p:cNvPr id="15"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439292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7207089" y="2890435"/>
            <a:ext cx="4729285" cy="553998"/>
          </a:xfrm>
          <a:prstGeom prst="rect">
            <a:avLst/>
          </a:prstGeom>
        </p:spPr>
        <p:txBody>
          <a:bodyPr wrap="square">
            <a:spAutoFit/>
          </a:bodyPr>
          <a:lstStyle/>
          <a:p>
            <a:pPr algn="ctr"/>
            <a:r>
              <a:rPr lang="ar-SA" sz="3000" dirty="0">
                <a:latin typeface="Sakkal Majalla" panose="02000000000000000000" pitchFamily="2" charset="-78"/>
                <a:cs typeface="Sakkal Majalla" panose="02000000000000000000" pitchFamily="2" charset="-78"/>
              </a:rPr>
              <a:t> - فإن استفاد مالا بإرث أو هبة ونحوهما :</a:t>
            </a:r>
          </a:p>
        </p:txBody>
      </p:sp>
      <p:sp>
        <p:nvSpPr>
          <p:cNvPr id="3" name="مستطيل 2"/>
          <p:cNvSpPr/>
          <p:nvPr/>
        </p:nvSpPr>
        <p:spPr>
          <a:xfrm>
            <a:off x="3368383" y="2890435"/>
            <a:ext cx="4074404" cy="553998"/>
          </a:xfrm>
          <a:prstGeom prst="rect">
            <a:avLst/>
          </a:prstGeom>
        </p:spPr>
        <p:txBody>
          <a:bodyPr wrap="square">
            <a:spAutoFit/>
          </a:bodyPr>
          <a:lstStyle/>
          <a:p>
            <a:pPr algn="ctr"/>
            <a:r>
              <a:rPr lang="ar-SA" sz="3000" dirty="0">
                <a:latin typeface="Sakkal Majalla" panose="02000000000000000000" pitchFamily="2" charset="-78"/>
                <a:cs typeface="Sakkal Majalla" panose="02000000000000000000" pitchFamily="2" charset="-78"/>
              </a:rPr>
              <a:t>فلا زكاة فيه حتى يحول عليه الحول.</a:t>
            </a:r>
          </a:p>
        </p:txBody>
      </p:sp>
      <p:sp>
        <p:nvSpPr>
          <p:cNvPr id="5" name="مستطيل 4"/>
          <p:cNvSpPr/>
          <p:nvPr/>
        </p:nvSpPr>
        <p:spPr>
          <a:xfrm>
            <a:off x="7616858" y="411932"/>
            <a:ext cx="4051769" cy="523220"/>
          </a:xfrm>
          <a:prstGeom prst="rect">
            <a:avLst/>
          </a:prstGeom>
        </p:spPr>
        <p:txBody>
          <a:bodyPr wrap="square">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-[ما لا يشترط فيه الحول] :</a:t>
            </a:r>
          </a:p>
        </p:txBody>
      </p:sp>
      <p:sp>
        <p:nvSpPr>
          <p:cNvPr id="6" name="مستطيل 5"/>
          <p:cNvSpPr/>
          <p:nvPr/>
        </p:nvSpPr>
        <p:spPr>
          <a:xfrm>
            <a:off x="5240741" y="2230107"/>
            <a:ext cx="6427886"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و  كذا المعدن والركاز والعسل قياسا عليهما.</a:t>
            </a:r>
          </a:p>
        </p:txBody>
      </p:sp>
      <p:sp>
        <p:nvSpPr>
          <p:cNvPr id="7" name="مستطيل 6"/>
          <p:cNvSpPr/>
          <p:nvPr/>
        </p:nvSpPr>
        <p:spPr>
          <a:xfrm>
            <a:off x="8904988" y="3715742"/>
            <a:ext cx="2283315"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و إلا نتاج السائمة</a:t>
            </a:r>
          </a:p>
        </p:txBody>
      </p:sp>
      <p:sp>
        <p:nvSpPr>
          <p:cNvPr id="8" name="مستطيل 7"/>
          <p:cNvSpPr/>
          <p:nvPr/>
        </p:nvSpPr>
        <p:spPr>
          <a:xfrm>
            <a:off x="1293138" y="3783811"/>
            <a:ext cx="6257330" cy="1015663"/>
          </a:xfrm>
          <a:prstGeom prst="rect">
            <a:avLst/>
          </a:prstGeom>
        </p:spPr>
        <p:txBody>
          <a:bodyPr wrap="square">
            <a:spAutoFit/>
          </a:bodyPr>
          <a:lstStyle/>
          <a:p>
            <a:r>
              <a:rPr lang="ar-SA" sz="3000" dirty="0">
                <a:latin typeface="Sakkal Majalla" panose="02000000000000000000" pitchFamily="2" charset="-78"/>
                <a:cs typeface="Sakkal Majalla" panose="02000000000000000000" pitchFamily="2" charset="-78"/>
              </a:rPr>
              <a:t>ولو لم يبلغ النتاج أو الربح نصابا فإن حولهما حول أصلهما فيجب ضمها إلى ما عنده وإن كان نصابا.</a:t>
            </a:r>
          </a:p>
        </p:txBody>
      </p:sp>
      <p:sp>
        <p:nvSpPr>
          <p:cNvPr id="9" name="مستطيل 8"/>
          <p:cNvSpPr/>
          <p:nvPr/>
        </p:nvSpPr>
        <p:spPr>
          <a:xfrm>
            <a:off x="8904988" y="4351400"/>
            <a:ext cx="2283315"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 و ربح التجارة </a:t>
            </a:r>
          </a:p>
        </p:txBody>
      </p:sp>
      <p:sp>
        <p:nvSpPr>
          <p:cNvPr id="10" name="مستطيل 9"/>
          <p:cNvSpPr/>
          <p:nvPr/>
        </p:nvSpPr>
        <p:spPr>
          <a:xfrm>
            <a:off x="1721137" y="5304245"/>
            <a:ext cx="7740550" cy="1015663"/>
          </a:xfrm>
          <a:prstGeom prst="rect">
            <a:avLst/>
          </a:prstGeom>
        </p:spPr>
        <p:txBody>
          <a:bodyPr wrap="square">
            <a:spAutoFit/>
          </a:bodyPr>
          <a:lstStyle/>
          <a:p>
            <a:r>
              <a:rPr lang="ar-SA" sz="3000" dirty="0">
                <a:latin typeface="Sakkal Majalla" panose="02000000000000000000" pitchFamily="2" charset="-78"/>
                <a:cs typeface="Sakkal Majalla" panose="02000000000000000000" pitchFamily="2" charset="-78"/>
              </a:rPr>
              <a:t>-لقول عمر: (اعتد عليهم بالسخلة ولا تأخذها منهم) رواه مالك. </a:t>
            </a:r>
          </a:p>
          <a:p>
            <a:r>
              <a:rPr lang="ar-SA" sz="3000" dirty="0">
                <a:latin typeface="Sakkal Majalla" panose="02000000000000000000" pitchFamily="2" charset="-78"/>
                <a:cs typeface="Sakkal Majalla" panose="02000000000000000000" pitchFamily="2" charset="-78"/>
              </a:rPr>
              <a:t>-ولقول علي: عد عليهم الصغار والكبار </a:t>
            </a:r>
          </a:p>
        </p:txBody>
      </p:sp>
      <p:sp>
        <p:nvSpPr>
          <p:cNvPr id="11" name="مستطيل 10"/>
          <p:cNvSpPr/>
          <p:nvPr/>
        </p:nvSpPr>
        <p:spPr>
          <a:xfrm>
            <a:off x="9535647" y="5304245"/>
            <a:ext cx="1089601"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الدليل : </a:t>
            </a:r>
          </a:p>
        </p:txBody>
      </p:sp>
      <p:sp>
        <p:nvSpPr>
          <p:cNvPr id="12" name="مستطيل 11"/>
          <p:cNvSpPr/>
          <p:nvPr/>
        </p:nvSpPr>
        <p:spPr>
          <a:xfrm>
            <a:off x="5240740" y="960695"/>
            <a:ext cx="6427886" cy="553998"/>
          </a:xfrm>
          <a:prstGeom prst="rect">
            <a:avLst/>
          </a:prstGeom>
          <a:solidFill>
            <a:srgbClr val="FFEEB0">
              <a:alpha val="60000"/>
            </a:srgbClr>
          </a:solidFill>
        </p:spPr>
        <p:txBody>
          <a:bodyPr wrap="square">
            <a:spAutoFit/>
          </a:bodyPr>
          <a:lstStyle/>
          <a:p>
            <a:pPr algn="ctr"/>
            <a:r>
              <a:rPr lang="ar-SA" sz="3000" u="sng" dirty="0">
                <a:latin typeface="Sakkal Majalla" panose="02000000000000000000" pitchFamily="2" charset="-78"/>
                <a:cs typeface="Sakkal Majalla" panose="02000000000000000000" pitchFamily="2" charset="-78"/>
              </a:rPr>
              <a:t>و</a:t>
            </a:r>
            <a:r>
              <a:rPr lang="ar-SA" sz="3000" dirty="0">
                <a:latin typeface="Sakkal Majalla" panose="02000000000000000000" pitchFamily="2" charset="-78"/>
                <a:cs typeface="Sakkal Majalla" panose="02000000000000000000" pitchFamily="2" charset="-78"/>
              </a:rPr>
              <a:t> يعفى فيه عن نصف يوم في غير المعشر أي الحبوب والثمار </a:t>
            </a:r>
          </a:p>
        </p:txBody>
      </p:sp>
      <p:cxnSp>
        <p:nvCxnSpPr>
          <p:cNvPr id="14" name="رابط كسهم مستقيم 13"/>
          <p:cNvCxnSpPr>
            <a:stCxn id="25" idx="2"/>
            <a:endCxn id="8" idx="3"/>
          </p:cNvCxnSpPr>
          <p:nvPr/>
        </p:nvCxnSpPr>
        <p:spPr>
          <a:xfrm flipH="1">
            <a:off x="7550468" y="4291642"/>
            <a:ext cx="942438" cy="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مستطيل 12"/>
          <p:cNvSpPr/>
          <p:nvPr/>
        </p:nvSpPr>
        <p:spPr>
          <a:xfrm>
            <a:off x="6503419" y="1592646"/>
            <a:ext cx="3978974" cy="553998"/>
          </a:xfrm>
          <a:prstGeom prst="rect">
            <a:avLst/>
          </a:prstGeom>
        </p:spPr>
        <p:txBody>
          <a:bodyPr wrap="none">
            <a:spAutoFit/>
          </a:bodyPr>
          <a:lstStyle/>
          <a:p>
            <a:pPr lvl="0" algn="ctr"/>
            <a:r>
              <a:rPr lang="ar-SA" sz="3000" dirty="0">
                <a:solidFill>
                  <a:prstClr val="black"/>
                </a:solidFill>
                <a:latin typeface="Sakkal Majalla" panose="02000000000000000000" pitchFamily="2" charset="-78"/>
                <a:cs typeface="Sakkal Majalla" panose="02000000000000000000" pitchFamily="2" charset="-78"/>
              </a:rPr>
              <a:t>لقوله تعالى: {وَآتُوا حَقَّهُ يَوْمَ حَصَادِهِ}</a:t>
            </a:r>
          </a:p>
        </p:txBody>
      </p:sp>
      <p:sp>
        <p:nvSpPr>
          <p:cNvPr id="18" name="مستطيل 17"/>
          <p:cNvSpPr/>
          <p:nvPr/>
        </p:nvSpPr>
        <p:spPr>
          <a:xfrm>
            <a:off x="10579025" y="1592646"/>
            <a:ext cx="1089601"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الدليل : </a:t>
            </a:r>
          </a:p>
        </p:txBody>
      </p:sp>
      <p:sp>
        <p:nvSpPr>
          <p:cNvPr id="25" name="قوس متوسط أيمن 24"/>
          <p:cNvSpPr/>
          <p:nvPr/>
        </p:nvSpPr>
        <p:spPr>
          <a:xfrm rot="10800000">
            <a:off x="8492906" y="3574558"/>
            <a:ext cx="504967" cy="1434169"/>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p>
        </p:txBody>
      </p:sp>
      <p:sp>
        <p:nvSpPr>
          <p:cNvPr id="16"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452629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79542" y="1885463"/>
            <a:ext cx="3356168" cy="553998"/>
          </a:xfrm>
          <a:prstGeom prst="rect">
            <a:avLst/>
          </a:prstGeom>
          <a:solidFill>
            <a:srgbClr val="FFEEB0">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لا يمنعها الدين</a:t>
            </a:r>
          </a:p>
        </p:txBody>
      </p:sp>
      <p:sp>
        <p:nvSpPr>
          <p:cNvPr id="4" name="مستطيل 3"/>
          <p:cNvSpPr/>
          <p:nvPr/>
        </p:nvSpPr>
        <p:spPr>
          <a:xfrm>
            <a:off x="4006400" y="1045722"/>
            <a:ext cx="4466353" cy="523220"/>
          </a:xfrm>
          <a:prstGeom prst="rect">
            <a:avLst/>
          </a:prstGeom>
        </p:spPr>
        <p:txBody>
          <a:bodyPr wrap="square">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-[ما الذي يعتبر في زكاة الفطر ؟]:</a:t>
            </a:r>
          </a:p>
        </p:txBody>
      </p:sp>
      <p:sp>
        <p:nvSpPr>
          <p:cNvPr id="6" name="مستطيل 5"/>
          <p:cNvSpPr/>
          <p:nvPr/>
        </p:nvSpPr>
        <p:spPr>
          <a:xfrm>
            <a:off x="8312020" y="1885463"/>
            <a:ext cx="3356815"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يعتبر لوجوبها ملك نصاب، وإن فضل بعض صاع أخرجه .</a:t>
            </a:r>
          </a:p>
        </p:txBody>
      </p:sp>
      <p:sp>
        <p:nvSpPr>
          <p:cNvPr id="7" name="مستطيل 6"/>
          <p:cNvSpPr/>
          <p:nvPr/>
        </p:nvSpPr>
        <p:spPr>
          <a:xfrm>
            <a:off x="4445781" y="3072110"/>
            <a:ext cx="3490767" cy="1938992"/>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-لنفسه </a:t>
            </a:r>
          </a:p>
          <a:p>
            <a:pPr algn="ctr"/>
            <a:r>
              <a:rPr lang="ar-SA" sz="3000" dirty="0">
                <a:solidFill>
                  <a:prstClr val="black"/>
                </a:solidFill>
                <a:latin typeface="Sakkal Majalla" panose="02000000000000000000" pitchFamily="2" charset="-78"/>
                <a:cs typeface="Sakkal Majalla" panose="02000000000000000000" pitchFamily="2" charset="-78"/>
              </a:rPr>
              <a:t>-أو لمن تلزمه مؤونته </a:t>
            </a:r>
          </a:p>
          <a:p>
            <a:pPr algn="ctr"/>
            <a:r>
              <a:rPr lang="ar-SA" sz="3000" dirty="0">
                <a:solidFill>
                  <a:prstClr val="black"/>
                </a:solidFill>
                <a:latin typeface="Sakkal Majalla" panose="02000000000000000000" pitchFamily="2" charset="-78"/>
                <a:cs typeface="Sakkal Majalla" panose="02000000000000000000" pitchFamily="2" charset="-78"/>
              </a:rPr>
              <a:t>من مسكن وعبد ودابة وثياب بذلة ونحو ذلك </a:t>
            </a:r>
            <a:endParaRPr lang="ar-SA" sz="3000" dirty="0">
              <a:solidFill>
                <a:prstClr val="black"/>
              </a:solidFill>
            </a:endParaRPr>
          </a:p>
        </p:txBody>
      </p:sp>
      <p:sp>
        <p:nvSpPr>
          <p:cNvPr id="8" name="مستطيل 7"/>
          <p:cNvSpPr/>
          <p:nvPr/>
        </p:nvSpPr>
        <p:spPr>
          <a:xfrm>
            <a:off x="8312020" y="3813596"/>
            <a:ext cx="3356168" cy="1015663"/>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لحديث: «إذا أمرتكم بأمر فأتوا منه ما استطعتم» </a:t>
            </a:r>
          </a:p>
        </p:txBody>
      </p:sp>
      <p:sp>
        <p:nvSpPr>
          <p:cNvPr id="9" name="مستطيل 8"/>
          <p:cNvSpPr/>
          <p:nvPr/>
        </p:nvSpPr>
        <p:spPr>
          <a:xfrm>
            <a:off x="9764753" y="3072110"/>
            <a:ext cx="946093"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a:t>
            </a:r>
          </a:p>
        </p:txBody>
      </p:sp>
      <p:sp>
        <p:nvSpPr>
          <p:cNvPr id="10" name="مستطيل 9"/>
          <p:cNvSpPr/>
          <p:nvPr/>
        </p:nvSpPr>
        <p:spPr>
          <a:xfrm>
            <a:off x="434552" y="3813596"/>
            <a:ext cx="3646145" cy="1938992"/>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لأنها ليست واجبة في المال إلا بطلبه أي طلب الدين فيقدمه إذا لأن الزكاة واجبة مواساة، وقضاء الدين أهم.</a:t>
            </a:r>
          </a:p>
        </p:txBody>
      </p:sp>
      <p:sp>
        <p:nvSpPr>
          <p:cNvPr id="11" name="مستطيل 10"/>
          <p:cNvSpPr/>
          <p:nvPr/>
        </p:nvSpPr>
        <p:spPr>
          <a:xfrm>
            <a:off x="1784579" y="3072110"/>
            <a:ext cx="946093"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 </a:t>
            </a:r>
          </a:p>
        </p:txBody>
      </p:sp>
      <p:sp>
        <p:nvSpPr>
          <p:cNvPr id="3" name="مستطيل 2"/>
          <p:cNvSpPr/>
          <p:nvPr/>
        </p:nvSpPr>
        <p:spPr>
          <a:xfrm>
            <a:off x="4445781" y="1885463"/>
            <a:ext cx="3356168"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ويعتبر كون ذلك كله بعد حوائجه الأصلية:</a:t>
            </a:r>
          </a:p>
        </p:txBody>
      </p:sp>
      <p:cxnSp>
        <p:nvCxnSpPr>
          <p:cNvPr id="12" name="رابط مستقيم 11"/>
          <p:cNvCxnSpPr>
            <a:cxnSpLocks/>
            <a:stCxn id="4" idx="1"/>
          </p:cNvCxnSpPr>
          <p:nvPr/>
        </p:nvCxnSpPr>
        <p:spPr>
          <a:xfrm flipH="1">
            <a:off x="2257624" y="1307332"/>
            <a:ext cx="1748776" cy="1539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a:endCxn id="2" idx="0"/>
          </p:cNvCxnSpPr>
          <p:nvPr/>
        </p:nvCxnSpPr>
        <p:spPr>
          <a:xfrm>
            <a:off x="2257624" y="1322721"/>
            <a:ext cx="2" cy="56274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رابط مستقيم 22"/>
          <p:cNvCxnSpPr>
            <a:cxnSpLocks/>
            <a:endCxn id="4" idx="3"/>
          </p:cNvCxnSpPr>
          <p:nvPr/>
        </p:nvCxnSpPr>
        <p:spPr>
          <a:xfrm flipH="1" flipV="1">
            <a:off x="8472753" y="1307332"/>
            <a:ext cx="1517352" cy="11018"/>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a:endCxn id="6" idx="0"/>
          </p:cNvCxnSpPr>
          <p:nvPr/>
        </p:nvCxnSpPr>
        <p:spPr>
          <a:xfrm>
            <a:off x="9990104" y="1318349"/>
            <a:ext cx="324" cy="56711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رابط كسهم مستقيم 26"/>
          <p:cNvCxnSpPr/>
          <p:nvPr/>
        </p:nvCxnSpPr>
        <p:spPr>
          <a:xfrm>
            <a:off x="6190840" y="1559607"/>
            <a:ext cx="324" cy="36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6"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9502347"/>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751113" y="311712"/>
            <a:ext cx="3027967"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-[عمّن تُخرَج الزكاة؟]:</a:t>
            </a:r>
          </a:p>
        </p:txBody>
      </p:sp>
      <p:sp>
        <p:nvSpPr>
          <p:cNvPr id="3" name="مستطيل 2"/>
          <p:cNvSpPr/>
          <p:nvPr/>
        </p:nvSpPr>
        <p:spPr>
          <a:xfrm>
            <a:off x="4413402" y="3865328"/>
            <a:ext cx="3365678"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لا تلزمه فطرته]:</a:t>
            </a:r>
          </a:p>
        </p:txBody>
      </p:sp>
      <p:sp>
        <p:nvSpPr>
          <p:cNvPr id="4" name="مستطيل 3"/>
          <p:cNvSpPr/>
          <p:nvPr/>
        </p:nvSpPr>
        <p:spPr>
          <a:xfrm>
            <a:off x="3166905" y="1002425"/>
            <a:ext cx="272816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وعن مُسلمٍ يمونه:</a:t>
            </a:r>
          </a:p>
        </p:txBody>
      </p:sp>
      <p:sp>
        <p:nvSpPr>
          <p:cNvPr id="5" name="مستطيل 4"/>
          <p:cNvSpPr/>
          <p:nvPr/>
        </p:nvSpPr>
        <p:spPr>
          <a:xfrm>
            <a:off x="6363307" y="999272"/>
            <a:ext cx="4684152"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يُخرِج زكاة الفطر عن نفسه، لما تقدم </a:t>
            </a:r>
          </a:p>
          <a:p>
            <a:pPr algn="ctr"/>
            <a:r>
              <a:rPr lang="ar-SA" sz="3000" dirty="0">
                <a:solidFill>
                  <a:prstClr val="black"/>
                </a:solidFill>
                <a:latin typeface="Sakkal Majalla" panose="02000000000000000000" pitchFamily="2" charset="-78"/>
                <a:cs typeface="Sakkal Majalla" panose="02000000000000000000" pitchFamily="2" charset="-78"/>
              </a:rPr>
              <a:t>[من خبر ابن عمر، وقوله «ابدأ بنفسك» ] </a:t>
            </a:r>
            <a:endParaRPr lang="ar-SA" sz="3000" dirty="0">
              <a:solidFill>
                <a:prstClr val="black"/>
              </a:solidFill>
            </a:endParaRPr>
          </a:p>
        </p:txBody>
      </p:sp>
      <p:sp>
        <p:nvSpPr>
          <p:cNvPr id="6" name="مستطيل 5"/>
          <p:cNvSpPr/>
          <p:nvPr/>
        </p:nvSpPr>
        <p:spPr>
          <a:xfrm>
            <a:off x="2382553" y="3388081"/>
            <a:ext cx="687720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لعموم قوله - صلى الله عليه وسلم -: «أدوا الفطر عمن تمونون» .</a:t>
            </a:r>
          </a:p>
        </p:txBody>
      </p:sp>
      <p:sp>
        <p:nvSpPr>
          <p:cNvPr id="7" name="مستطيل 6"/>
          <p:cNvSpPr/>
          <p:nvPr/>
        </p:nvSpPr>
        <p:spPr>
          <a:xfrm>
            <a:off x="497669" y="2372418"/>
            <a:ext cx="2892138"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وقريبه الذي يلزمه </a:t>
            </a:r>
            <a:r>
              <a:rPr lang="ar-SA" sz="3000" dirty="0" err="1">
                <a:solidFill>
                  <a:prstClr val="black"/>
                </a:solidFill>
                <a:latin typeface="Sakkal Majalla" panose="02000000000000000000" pitchFamily="2" charset="-78"/>
                <a:cs typeface="Sakkal Majalla" panose="02000000000000000000" pitchFamily="2" charset="-78"/>
              </a:rPr>
              <a:t>إعفافه</a:t>
            </a:r>
            <a:endParaRPr lang="ar-SA" sz="3000" dirty="0">
              <a:solidFill>
                <a:prstClr val="black"/>
              </a:solidFill>
              <a:latin typeface="Sakkal Majalla" panose="02000000000000000000" pitchFamily="2" charset="-78"/>
              <a:cs typeface="Sakkal Majalla" panose="02000000000000000000" pitchFamily="2" charset="-78"/>
            </a:endParaRPr>
          </a:p>
        </p:txBody>
      </p:sp>
      <p:sp>
        <p:nvSpPr>
          <p:cNvPr id="8" name="مستطيل 7"/>
          <p:cNvSpPr/>
          <p:nvPr/>
        </p:nvSpPr>
        <p:spPr>
          <a:xfrm>
            <a:off x="3564442" y="2375065"/>
            <a:ext cx="2191626"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وزوجة عبده الحرة </a:t>
            </a:r>
          </a:p>
        </p:txBody>
      </p:sp>
      <p:sp>
        <p:nvSpPr>
          <p:cNvPr id="9" name="مستطيل 8"/>
          <p:cNvSpPr/>
          <p:nvPr/>
        </p:nvSpPr>
        <p:spPr>
          <a:xfrm>
            <a:off x="5930703" y="2372418"/>
            <a:ext cx="1848377" cy="1015663"/>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وخادم زوجته إن لزمته مؤونته </a:t>
            </a:r>
          </a:p>
        </p:txBody>
      </p:sp>
      <p:sp>
        <p:nvSpPr>
          <p:cNvPr id="10" name="مستطيل 9"/>
          <p:cNvSpPr/>
          <p:nvPr/>
        </p:nvSpPr>
        <p:spPr>
          <a:xfrm>
            <a:off x="7953715" y="2372418"/>
            <a:ext cx="1146468"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والأقارب </a:t>
            </a:r>
          </a:p>
        </p:txBody>
      </p:sp>
      <p:sp>
        <p:nvSpPr>
          <p:cNvPr id="11" name="مستطيل 10"/>
          <p:cNvSpPr/>
          <p:nvPr/>
        </p:nvSpPr>
        <p:spPr>
          <a:xfrm>
            <a:off x="9274818" y="2372418"/>
            <a:ext cx="1604928"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من الزوجات </a:t>
            </a:r>
          </a:p>
        </p:txBody>
      </p:sp>
      <p:sp>
        <p:nvSpPr>
          <p:cNvPr id="13" name="مستطيل 12"/>
          <p:cNvSpPr/>
          <p:nvPr/>
        </p:nvSpPr>
        <p:spPr>
          <a:xfrm>
            <a:off x="8594498" y="4454657"/>
            <a:ext cx="2965568"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تلزمه فطرة من يمونه من الكفار.</a:t>
            </a:r>
          </a:p>
        </p:txBody>
      </p:sp>
      <p:sp>
        <p:nvSpPr>
          <p:cNvPr id="14" name="مستطيل 13"/>
          <p:cNvSpPr/>
          <p:nvPr/>
        </p:nvSpPr>
        <p:spPr>
          <a:xfrm>
            <a:off x="1223637" y="5679670"/>
            <a:ext cx="8051181"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لأنها طهرة للمخرج عنه والكافر لا يقبلها؛ لأنه لا يطهره إلا الإسلام ولو عبدا.</a:t>
            </a:r>
          </a:p>
        </p:txBody>
      </p:sp>
      <p:sp>
        <p:nvSpPr>
          <p:cNvPr id="15" name="مستطيل 14"/>
          <p:cNvSpPr/>
          <p:nvPr/>
        </p:nvSpPr>
        <p:spPr>
          <a:xfrm>
            <a:off x="4758032" y="4456068"/>
            <a:ext cx="2965568"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تلزمه فطرة أجير وظئر استأجرهما بطعامهما </a:t>
            </a:r>
          </a:p>
        </p:txBody>
      </p:sp>
      <p:sp>
        <p:nvSpPr>
          <p:cNvPr id="16" name="مستطيل 15"/>
          <p:cNvSpPr/>
          <p:nvPr/>
        </p:nvSpPr>
        <p:spPr>
          <a:xfrm>
            <a:off x="908729" y="4454657"/>
            <a:ext cx="2943543"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من وجبت نفقته في بيت المال.</a:t>
            </a:r>
          </a:p>
        </p:txBody>
      </p:sp>
      <p:sp>
        <p:nvSpPr>
          <p:cNvPr id="17" name="مستطيل 16"/>
          <p:cNvSpPr/>
          <p:nvPr/>
        </p:nvSpPr>
        <p:spPr>
          <a:xfrm>
            <a:off x="9396962" y="3388081"/>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18" name="مستطيل 17"/>
          <p:cNvSpPr/>
          <p:nvPr/>
        </p:nvSpPr>
        <p:spPr>
          <a:xfrm>
            <a:off x="9415844" y="5697195"/>
            <a:ext cx="989395"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cxnSp>
        <p:nvCxnSpPr>
          <p:cNvPr id="21" name="رابط كسهم مستقيم 20"/>
          <p:cNvCxnSpPr/>
          <p:nvPr/>
        </p:nvCxnSpPr>
        <p:spPr>
          <a:xfrm>
            <a:off x="10077282" y="2184328"/>
            <a:ext cx="324"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a:off x="1943738" y="2192119"/>
            <a:ext cx="324"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a:off x="4690003" y="2192418"/>
            <a:ext cx="324"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5" name="رابط كسهم مستقيم 24"/>
          <p:cNvCxnSpPr/>
          <p:nvPr/>
        </p:nvCxnSpPr>
        <p:spPr>
          <a:xfrm>
            <a:off x="6885243" y="2194008"/>
            <a:ext cx="324"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6" name="رابط كسهم مستقيم 25"/>
          <p:cNvCxnSpPr/>
          <p:nvPr/>
        </p:nvCxnSpPr>
        <p:spPr>
          <a:xfrm>
            <a:off x="8529429" y="2184052"/>
            <a:ext cx="324"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رابط مستقيم 26"/>
          <p:cNvCxnSpPr/>
          <p:nvPr/>
        </p:nvCxnSpPr>
        <p:spPr>
          <a:xfrm flipH="1">
            <a:off x="1943738" y="2184052"/>
            <a:ext cx="813354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8" name="رابط مستقيم 27"/>
          <p:cNvCxnSpPr/>
          <p:nvPr/>
        </p:nvCxnSpPr>
        <p:spPr>
          <a:xfrm rot="5400000" flipH="1">
            <a:off x="3071624" y="1866206"/>
            <a:ext cx="648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9" name="رابط مستقيم 28"/>
          <p:cNvCxnSpPr>
            <a:cxnSpLocks/>
            <a:stCxn id="2" idx="1"/>
          </p:cNvCxnSpPr>
          <p:nvPr/>
        </p:nvCxnSpPr>
        <p:spPr>
          <a:xfrm flipH="1">
            <a:off x="4211697" y="573322"/>
            <a:ext cx="539416" cy="1144"/>
          </a:xfrm>
          <a:prstGeom prst="line">
            <a:avLst/>
          </a:prstGeom>
        </p:spPr>
        <p:style>
          <a:lnRef idx="3">
            <a:schemeClr val="accent5"/>
          </a:lnRef>
          <a:fillRef idx="0">
            <a:schemeClr val="accent5"/>
          </a:fillRef>
          <a:effectRef idx="2">
            <a:schemeClr val="accent5"/>
          </a:effectRef>
          <a:fontRef idx="minor">
            <a:schemeClr val="tx1"/>
          </a:fontRef>
        </p:style>
      </p:cxnSp>
      <p:cxnSp>
        <p:nvCxnSpPr>
          <p:cNvPr id="30" name="رابط كسهم مستقيم 29"/>
          <p:cNvCxnSpPr/>
          <p:nvPr/>
        </p:nvCxnSpPr>
        <p:spPr>
          <a:xfrm>
            <a:off x="4216694" y="574188"/>
            <a:ext cx="2" cy="43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رابط كسهم مستقيم 31"/>
          <p:cNvCxnSpPr/>
          <p:nvPr/>
        </p:nvCxnSpPr>
        <p:spPr>
          <a:xfrm>
            <a:off x="8529429" y="562892"/>
            <a:ext cx="324" cy="43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رابط مستقيم 37"/>
          <p:cNvCxnSpPr>
            <a:cxnSpLocks/>
            <a:endCxn id="2" idx="3"/>
          </p:cNvCxnSpPr>
          <p:nvPr/>
        </p:nvCxnSpPr>
        <p:spPr>
          <a:xfrm flipH="1">
            <a:off x="7779080" y="556595"/>
            <a:ext cx="742678" cy="16727"/>
          </a:xfrm>
          <a:prstGeom prst="line">
            <a:avLst/>
          </a:prstGeom>
        </p:spPr>
        <p:style>
          <a:lnRef idx="3">
            <a:schemeClr val="accent5"/>
          </a:lnRef>
          <a:fillRef idx="0">
            <a:schemeClr val="accent5"/>
          </a:fillRef>
          <a:effectRef idx="2">
            <a:schemeClr val="accent5"/>
          </a:effectRef>
          <a:fontRef idx="minor">
            <a:schemeClr val="tx1"/>
          </a:fontRef>
        </p:style>
      </p:cxnSp>
      <p:pic>
        <p:nvPicPr>
          <p:cNvPr id="12" name="صورة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388" y="749948"/>
            <a:ext cx="1263771" cy="1263771"/>
          </a:xfrm>
          <a:prstGeom prst="rect">
            <a:avLst/>
          </a:prstGeom>
        </p:spPr>
      </p:pic>
      <p:pic>
        <p:nvPicPr>
          <p:cNvPr id="19" name="صورة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25319" y="1039254"/>
            <a:ext cx="935698" cy="935698"/>
          </a:xfrm>
          <a:prstGeom prst="rect">
            <a:avLst/>
          </a:prstGeom>
        </p:spPr>
      </p:pic>
      <p:sp>
        <p:nvSpPr>
          <p:cNvPr id="31"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1344661"/>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963796" y="2167686"/>
            <a:ext cx="5747087" cy="578882"/>
          </a:xfrm>
          <a:prstGeom prst="round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-وإن عجز عن البعض وقدر على البعض :</a:t>
            </a:r>
          </a:p>
        </p:txBody>
      </p:sp>
      <p:sp>
        <p:nvSpPr>
          <p:cNvPr id="3" name="مستطيل 2"/>
          <p:cNvSpPr/>
          <p:nvPr/>
        </p:nvSpPr>
        <p:spPr>
          <a:xfrm>
            <a:off x="774061" y="4654774"/>
            <a:ext cx="5115362"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7-فأقرب في ميراث؛ لأنه أولى من غيره فإن استوى اثنان فأكثر، ولم يفضل إلا صاع أقرع</a:t>
            </a:r>
            <a:endParaRPr lang="ar-SA" sz="3000" dirty="0">
              <a:solidFill>
                <a:prstClr val="black"/>
              </a:solidFill>
            </a:endParaRPr>
          </a:p>
        </p:txBody>
      </p:sp>
      <p:sp>
        <p:nvSpPr>
          <p:cNvPr id="4" name="مستطيل 3"/>
          <p:cNvSpPr/>
          <p:nvPr/>
        </p:nvSpPr>
        <p:spPr>
          <a:xfrm>
            <a:off x="774061" y="4052014"/>
            <a:ext cx="511824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6-فولده؛ لوجوب نفقته في الجملة </a:t>
            </a:r>
          </a:p>
        </p:txBody>
      </p:sp>
      <p:sp>
        <p:nvSpPr>
          <p:cNvPr id="5" name="مستطيل 4"/>
          <p:cNvSpPr/>
          <p:nvPr/>
        </p:nvSpPr>
        <p:spPr>
          <a:xfrm>
            <a:off x="756893" y="3443986"/>
            <a:ext cx="511824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5-فأبيه؛ لحديث " من أبر يا رسول الله ... ؟ "</a:t>
            </a:r>
          </a:p>
        </p:txBody>
      </p:sp>
      <p:sp>
        <p:nvSpPr>
          <p:cNvPr id="6" name="مستطيل 5"/>
          <p:cNvSpPr/>
          <p:nvPr/>
        </p:nvSpPr>
        <p:spPr>
          <a:xfrm>
            <a:off x="774061" y="2844108"/>
            <a:ext cx="510108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4-فأمه؛ لتقديمها في البر.</a:t>
            </a:r>
          </a:p>
        </p:txBody>
      </p:sp>
      <p:sp>
        <p:nvSpPr>
          <p:cNvPr id="7" name="مستطيل 6"/>
          <p:cNvSpPr/>
          <p:nvPr/>
        </p:nvSpPr>
        <p:spPr>
          <a:xfrm>
            <a:off x="6034016" y="4962056"/>
            <a:ext cx="4673067"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3-فرقيقه؛ لوجوب نفقته مع الإعسار ولو مرهونا أو مغصوبا أو غائبا أو لتجارة.</a:t>
            </a:r>
          </a:p>
        </p:txBody>
      </p:sp>
      <p:sp>
        <p:nvSpPr>
          <p:cNvPr id="8" name="مستطيل 7"/>
          <p:cNvSpPr/>
          <p:nvPr/>
        </p:nvSpPr>
        <p:spPr>
          <a:xfrm>
            <a:off x="6034016" y="3903082"/>
            <a:ext cx="4673067"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2-فامرأته؛ لوجوب نفقتها مطلقا </a:t>
            </a:r>
            <a:r>
              <a:rPr lang="ar-SA" sz="3000" dirty="0" smtClean="0">
                <a:solidFill>
                  <a:prstClr val="black"/>
                </a:solidFill>
                <a:latin typeface="Sakkal Majalla" panose="02000000000000000000" pitchFamily="2" charset="-78"/>
                <a:cs typeface="Sakkal Majalla" panose="02000000000000000000" pitchFamily="2" charset="-78"/>
              </a:rPr>
              <a:t>و </a:t>
            </a:r>
            <a:r>
              <a:rPr lang="ar-SA" sz="3000" dirty="0" err="1" smtClean="0">
                <a:solidFill>
                  <a:prstClr val="black"/>
                </a:solidFill>
                <a:latin typeface="Sakkal Majalla" panose="02000000000000000000" pitchFamily="2" charset="-78"/>
                <a:cs typeface="Sakkal Majalla" panose="02000000000000000000" pitchFamily="2" charset="-78"/>
              </a:rPr>
              <a:t>لآكديتها</a:t>
            </a:r>
            <a:r>
              <a:rPr lang="ar-SA" sz="3000" dirty="0" smtClean="0">
                <a:solidFill>
                  <a:prstClr val="black"/>
                </a:solidFill>
                <a:latin typeface="Sakkal Majalla" panose="02000000000000000000" pitchFamily="2" charset="-78"/>
                <a:cs typeface="Sakkal Majalla" panose="02000000000000000000" pitchFamily="2" charset="-78"/>
              </a:rPr>
              <a:t> </a:t>
            </a:r>
            <a:r>
              <a:rPr lang="ar-SA" sz="3000" dirty="0">
                <a:solidFill>
                  <a:prstClr val="black"/>
                </a:solidFill>
                <a:latin typeface="Sakkal Majalla" panose="02000000000000000000" pitchFamily="2" charset="-78"/>
                <a:cs typeface="Sakkal Majalla" panose="02000000000000000000" pitchFamily="2" charset="-78"/>
              </a:rPr>
              <a:t>ولأنها معاوضة.</a:t>
            </a:r>
          </a:p>
        </p:txBody>
      </p:sp>
      <p:sp>
        <p:nvSpPr>
          <p:cNvPr id="9" name="مستطيل 8"/>
          <p:cNvSpPr/>
          <p:nvPr/>
        </p:nvSpPr>
        <p:spPr>
          <a:xfrm>
            <a:off x="6034016" y="2844108"/>
            <a:ext cx="4673067"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1-بدأ بنفسه؛ لأن نفقة نفسه مقدمة فكذا فطرتها. </a:t>
            </a:r>
          </a:p>
        </p:txBody>
      </p:sp>
      <p:sp>
        <p:nvSpPr>
          <p:cNvPr id="10" name="مستطيل 9"/>
          <p:cNvSpPr/>
          <p:nvPr/>
        </p:nvSpPr>
        <p:spPr>
          <a:xfrm>
            <a:off x="5648644" y="412527"/>
            <a:ext cx="6062239"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-ولو تبرع بمؤونة شخص جميع شهر رمضان:</a:t>
            </a:r>
          </a:p>
        </p:txBody>
      </p:sp>
      <p:sp>
        <p:nvSpPr>
          <p:cNvPr id="11" name="مستطيل 10"/>
          <p:cNvSpPr/>
          <p:nvPr/>
        </p:nvSpPr>
        <p:spPr>
          <a:xfrm>
            <a:off x="7836103" y="1647996"/>
            <a:ext cx="387478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بخلاف</a:t>
            </a:r>
            <a:r>
              <a:rPr lang="ar-SA" sz="3000" b="1" dirty="0">
                <a:solidFill>
                  <a:prstClr val="black"/>
                </a:solidFill>
                <a:latin typeface="Sakkal Majalla" panose="02000000000000000000" pitchFamily="2" charset="-78"/>
                <a:cs typeface="Sakkal Majalla" panose="02000000000000000000" pitchFamily="2" charset="-78"/>
              </a:rPr>
              <a:t> </a:t>
            </a:r>
            <a:r>
              <a:rPr lang="ar-SA" sz="3000" dirty="0">
                <a:solidFill>
                  <a:prstClr val="black"/>
                </a:solidFill>
                <a:latin typeface="Sakkal Majalla" panose="02000000000000000000" pitchFamily="2" charset="-78"/>
                <a:cs typeface="Sakkal Majalla" panose="02000000000000000000" pitchFamily="2" charset="-78"/>
              </a:rPr>
              <a:t>ما لو تبرع به بعض الشهر .</a:t>
            </a:r>
          </a:p>
        </p:txBody>
      </p:sp>
      <p:sp>
        <p:nvSpPr>
          <p:cNvPr id="12" name="مستطيل 11"/>
          <p:cNvSpPr/>
          <p:nvPr/>
        </p:nvSpPr>
        <p:spPr>
          <a:xfrm>
            <a:off x="4962560" y="976620"/>
            <a:ext cx="574708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لعموم الحديث السابق [«أدوا الفطرة عمن تمونون»] </a:t>
            </a:r>
          </a:p>
        </p:txBody>
      </p:sp>
      <p:sp>
        <p:nvSpPr>
          <p:cNvPr id="13" name="مستطيل 12"/>
          <p:cNvSpPr/>
          <p:nvPr/>
        </p:nvSpPr>
        <p:spPr>
          <a:xfrm>
            <a:off x="10707083" y="982525"/>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14" name="مستطيل 13"/>
          <p:cNvSpPr/>
          <p:nvPr/>
        </p:nvSpPr>
        <p:spPr>
          <a:xfrm>
            <a:off x="4626793" y="445237"/>
            <a:ext cx="145745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أدى فطرته </a:t>
            </a:r>
          </a:p>
        </p:txBody>
      </p:sp>
      <p:pic>
        <p:nvPicPr>
          <p:cNvPr id="16" name="صورة 15"/>
          <p:cNvPicPr>
            <a:picLocks noChangeAspect="1"/>
          </p:cNvPicPr>
          <p:nvPr/>
        </p:nvPicPr>
        <p:blipFill rotWithShape="1">
          <a:blip r:embed="rId3">
            <a:extLst>
              <a:ext uri="{28A0092B-C50C-407E-A947-70E740481C1C}">
                <a14:useLocalDpi xmlns:a14="http://schemas.microsoft.com/office/drawing/2010/main" val="0"/>
              </a:ext>
            </a:extLst>
          </a:blip>
          <a:srcRect t="5230" b="14461"/>
          <a:stretch/>
        </p:blipFill>
        <p:spPr>
          <a:xfrm>
            <a:off x="2296358" y="791019"/>
            <a:ext cx="1432874" cy="1405799"/>
          </a:xfrm>
          <a:prstGeom prst="rect">
            <a:avLst/>
          </a:prstGeom>
        </p:spPr>
      </p:pic>
      <p:sp>
        <p:nvSpPr>
          <p:cNvPr id="17"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1933449"/>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7212063" y="898902"/>
            <a:ext cx="4365868"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-والعبد بين شركاء :</a:t>
            </a:r>
          </a:p>
        </p:txBody>
      </p:sp>
      <p:sp>
        <p:nvSpPr>
          <p:cNvPr id="3" name="مستطيل 2"/>
          <p:cNvSpPr/>
          <p:nvPr/>
        </p:nvSpPr>
        <p:spPr>
          <a:xfrm>
            <a:off x="412685" y="4555136"/>
            <a:ext cx="4575910"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وكذا من لم تجب نفقتها لصغر ونحوه؛ لأنها كالأجنبية ولو حاملا.</a:t>
            </a:r>
          </a:p>
        </p:txBody>
      </p:sp>
      <p:sp>
        <p:nvSpPr>
          <p:cNvPr id="4" name="مستطيل 3"/>
          <p:cNvSpPr/>
          <p:nvPr/>
        </p:nvSpPr>
        <p:spPr>
          <a:xfrm>
            <a:off x="942301" y="2688411"/>
            <a:ext cx="4656737"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الزكاة عن الزوجة الناشز] :</a:t>
            </a:r>
          </a:p>
        </p:txBody>
      </p:sp>
      <p:sp>
        <p:nvSpPr>
          <p:cNvPr id="5" name="مستطيل 4"/>
          <p:cNvSpPr/>
          <p:nvPr/>
        </p:nvSpPr>
        <p:spPr>
          <a:xfrm>
            <a:off x="7665067" y="2684555"/>
            <a:ext cx="3661291"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الزكاة عن الجنين] :</a:t>
            </a:r>
          </a:p>
        </p:txBody>
      </p:sp>
      <p:sp>
        <p:nvSpPr>
          <p:cNvPr id="6" name="مستطيل 5"/>
          <p:cNvSpPr/>
          <p:nvPr/>
        </p:nvSpPr>
        <p:spPr>
          <a:xfrm>
            <a:off x="4501237" y="2059104"/>
            <a:ext cx="273985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 الفطرة تابعة للنفقة.</a:t>
            </a:r>
          </a:p>
        </p:txBody>
      </p:sp>
      <p:sp>
        <p:nvSpPr>
          <p:cNvPr id="7" name="مستطيل 6"/>
          <p:cNvSpPr/>
          <p:nvPr/>
        </p:nvSpPr>
        <p:spPr>
          <a:xfrm>
            <a:off x="1805229" y="1447513"/>
            <a:ext cx="360226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يوزع الصاع بينهم بحسب النفقة.</a:t>
            </a:r>
          </a:p>
        </p:txBody>
      </p:sp>
      <p:sp>
        <p:nvSpPr>
          <p:cNvPr id="8" name="مستطيل 7"/>
          <p:cNvSpPr/>
          <p:nvPr/>
        </p:nvSpPr>
        <p:spPr>
          <a:xfrm>
            <a:off x="1515899" y="893515"/>
            <a:ext cx="4370107" cy="553998"/>
          </a:xfrm>
          <a:prstGeom prst="rect">
            <a:avLst/>
          </a:prstGeom>
          <a:solidFill>
            <a:srgbClr val="9AB9E7">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-وكذا حر وجبت نفقته على اثنين فأكثر :</a:t>
            </a:r>
          </a:p>
        </p:txBody>
      </p:sp>
      <p:sp>
        <p:nvSpPr>
          <p:cNvPr id="9" name="مستطيل 8"/>
          <p:cNvSpPr/>
          <p:nvPr/>
        </p:nvSpPr>
        <p:spPr>
          <a:xfrm>
            <a:off x="7212063" y="1433653"/>
            <a:ext cx="428194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عليهم صاع بحسب ملكهم فيه كنفقته. </a:t>
            </a:r>
          </a:p>
        </p:txBody>
      </p:sp>
      <p:sp>
        <p:nvSpPr>
          <p:cNvPr id="10" name="مستطيل 9"/>
          <p:cNvSpPr/>
          <p:nvPr/>
        </p:nvSpPr>
        <p:spPr>
          <a:xfrm>
            <a:off x="6660107" y="4874553"/>
            <a:ext cx="3359625"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لأنها لو تعلقت به قبل ظهوره لتعلقت الزكاة بأجنة السوائم.</a:t>
            </a:r>
          </a:p>
        </p:txBody>
      </p:sp>
      <p:sp>
        <p:nvSpPr>
          <p:cNvPr id="11" name="مستطيل 10"/>
          <p:cNvSpPr/>
          <p:nvPr/>
        </p:nvSpPr>
        <p:spPr>
          <a:xfrm>
            <a:off x="10003132" y="4874553"/>
            <a:ext cx="1061509"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12" name="مستطيل 11"/>
          <p:cNvSpPr/>
          <p:nvPr/>
        </p:nvSpPr>
        <p:spPr>
          <a:xfrm>
            <a:off x="9362532" y="4271470"/>
            <a:ext cx="173958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ولا تجب عليه. </a:t>
            </a:r>
          </a:p>
        </p:txBody>
      </p:sp>
      <p:sp>
        <p:nvSpPr>
          <p:cNvPr id="13" name="مستطيل 12"/>
          <p:cNvSpPr/>
          <p:nvPr/>
        </p:nvSpPr>
        <p:spPr>
          <a:xfrm>
            <a:off x="6614633" y="3703753"/>
            <a:ext cx="340509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لفعل عثمان - رضي الله عنه -. </a:t>
            </a:r>
            <a:endParaRPr lang="ar-SA" sz="3000" dirty="0">
              <a:solidFill>
                <a:prstClr val="black"/>
              </a:solidFill>
            </a:endParaRPr>
          </a:p>
        </p:txBody>
      </p:sp>
      <p:sp>
        <p:nvSpPr>
          <p:cNvPr id="14" name="مستطيل 13"/>
          <p:cNvSpPr/>
          <p:nvPr/>
        </p:nvSpPr>
        <p:spPr>
          <a:xfrm>
            <a:off x="10003132" y="3698526"/>
            <a:ext cx="1061509"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15" name="مستطيل 14"/>
          <p:cNvSpPr/>
          <p:nvPr/>
        </p:nvSpPr>
        <p:spPr>
          <a:xfrm>
            <a:off x="7712441" y="3154103"/>
            <a:ext cx="335220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يستحب أن يخرج عن الجنين.</a:t>
            </a:r>
          </a:p>
        </p:txBody>
      </p:sp>
      <p:sp>
        <p:nvSpPr>
          <p:cNvPr id="16" name="مستطيل 15"/>
          <p:cNvSpPr/>
          <p:nvPr/>
        </p:nvSpPr>
        <p:spPr>
          <a:xfrm>
            <a:off x="1620092" y="3945511"/>
            <a:ext cx="269817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 لا تجب عليه نفقتها.</a:t>
            </a:r>
          </a:p>
        </p:txBody>
      </p:sp>
      <p:sp>
        <p:nvSpPr>
          <p:cNvPr id="17" name="مستطيل 16"/>
          <p:cNvSpPr/>
          <p:nvPr/>
        </p:nvSpPr>
        <p:spPr>
          <a:xfrm>
            <a:off x="2831151" y="3343966"/>
            <a:ext cx="257634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ولا تجب لـزوجة ناشز. </a:t>
            </a:r>
          </a:p>
        </p:txBody>
      </p:sp>
      <p:sp>
        <p:nvSpPr>
          <p:cNvPr id="18" name="مستطيل 17"/>
          <p:cNvSpPr/>
          <p:nvPr/>
        </p:nvSpPr>
        <p:spPr>
          <a:xfrm>
            <a:off x="34995" y="5486125"/>
            <a:ext cx="4953600" cy="553998"/>
          </a:xfrm>
          <a:prstGeom prst="rect">
            <a:avLst/>
          </a:prstGeom>
        </p:spPr>
        <p:txBody>
          <a:bodyPr wrap="none">
            <a:spAutoFit/>
          </a:bodyPr>
          <a:lstStyle/>
          <a:p>
            <a:r>
              <a:rPr lang="ar-SA" sz="3000" u="sng" dirty="0">
                <a:solidFill>
                  <a:prstClr val="black"/>
                </a:solidFill>
                <a:latin typeface="Sakkal Majalla" panose="02000000000000000000" pitchFamily="2" charset="-78"/>
                <a:cs typeface="Sakkal Majalla" panose="02000000000000000000" pitchFamily="2" charset="-78"/>
              </a:rPr>
              <a:t>و</a:t>
            </a:r>
            <a:r>
              <a:rPr lang="ar-SA" sz="3000" dirty="0">
                <a:solidFill>
                  <a:prstClr val="black"/>
                </a:solidFill>
                <a:latin typeface="Sakkal Majalla" panose="02000000000000000000" pitchFamily="2" charset="-78"/>
                <a:cs typeface="Sakkal Majalla" panose="02000000000000000000" pitchFamily="2" charset="-78"/>
              </a:rPr>
              <a:t> لا لأمة تسلمها ليلا فقط وتجب على سيدها. </a:t>
            </a:r>
          </a:p>
        </p:txBody>
      </p:sp>
      <p:sp>
        <p:nvSpPr>
          <p:cNvPr id="19" name="مستطيل 18"/>
          <p:cNvSpPr/>
          <p:nvPr/>
        </p:nvSpPr>
        <p:spPr>
          <a:xfrm>
            <a:off x="4329998" y="3947637"/>
            <a:ext cx="1077499"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20" name="مستطيل 19"/>
          <p:cNvSpPr/>
          <p:nvPr/>
        </p:nvSpPr>
        <p:spPr>
          <a:xfrm>
            <a:off x="3606363" y="227342"/>
            <a:ext cx="584807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من يشترك في نفقتهم اثنان فأكثر] : </a:t>
            </a:r>
          </a:p>
        </p:txBody>
      </p:sp>
      <p:sp>
        <p:nvSpPr>
          <p:cNvPr id="21" name="مستطيل 20"/>
          <p:cNvSpPr/>
          <p:nvPr/>
        </p:nvSpPr>
        <p:spPr>
          <a:xfrm>
            <a:off x="7211957" y="2059104"/>
            <a:ext cx="1077499" cy="553998"/>
          </a:xfrm>
          <a:prstGeom prst="rect">
            <a:avLst/>
          </a:prstGeom>
          <a:solidFill>
            <a:srgbClr val="7F7F7F">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 </a:t>
            </a:r>
            <a:endParaRPr lang="ar-SA" sz="3000" dirty="0">
              <a:solidFill>
                <a:prstClr val="black"/>
              </a:solidFill>
            </a:endParaRPr>
          </a:p>
        </p:txBody>
      </p:sp>
      <p:pic>
        <p:nvPicPr>
          <p:cNvPr id="22" name="صورة 21"/>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4988595" y="5501106"/>
            <a:ext cx="428109" cy="486801"/>
          </a:xfrm>
          <a:prstGeom prst="rect">
            <a:avLst/>
          </a:prstGeom>
        </p:spPr>
      </p:pic>
      <p:pic>
        <p:nvPicPr>
          <p:cNvPr id="23" name="صورة 22"/>
          <p:cNvPicPr>
            <a:picLocks noChangeAspect="1"/>
          </p:cNvPicPr>
          <p:nvPr/>
        </p:nvPicPr>
        <p:blipFill rotWithShape="1">
          <a:blip r:embed="rId3"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4979388" y="4590247"/>
            <a:ext cx="428109" cy="486801"/>
          </a:xfrm>
          <a:prstGeom prst="rect">
            <a:avLst/>
          </a:prstGeom>
        </p:spPr>
      </p:pic>
      <p:pic>
        <p:nvPicPr>
          <p:cNvPr id="24" name="صورة 23"/>
          <p:cNvPicPr>
            <a:picLocks noChangeAspect="1"/>
          </p:cNvPicPr>
          <p:nvPr/>
        </p:nvPicPr>
        <p:blipFill>
          <a:blip r:embed="rId4" cstate="print">
            <a:clrChange>
              <a:clrFrom>
                <a:srgbClr val="E6E6E6"/>
              </a:clrFrom>
              <a:clrTo>
                <a:srgbClr val="E6E6E6">
                  <a:alpha val="0"/>
                </a:srgbClr>
              </a:clrTo>
            </a:clrChange>
            <a:extLst>
              <a:ext uri="{28A0092B-C50C-407E-A947-70E740481C1C}">
                <a14:useLocalDpi xmlns:a14="http://schemas.microsoft.com/office/drawing/2010/main" val="0"/>
              </a:ext>
            </a:extLst>
          </a:blip>
          <a:stretch>
            <a:fillRect/>
          </a:stretch>
        </p:blipFill>
        <p:spPr>
          <a:xfrm>
            <a:off x="7079167" y="2722921"/>
            <a:ext cx="847617" cy="898044"/>
          </a:xfrm>
          <a:prstGeom prst="rect">
            <a:avLst/>
          </a:prstGeom>
        </p:spPr>
      </p:pic>
      <p:pic>
        <p:nvPicPr>
          <p:cNvPr id="25" name="صورة 24"/>
          <p:cNvPicPr>
            <a:picLocks noChangeAspect="1"/>
          </p:cNvPicPr>
          <p:nvPr/>
        </p:nvPicPr>
        <p:blipFill rotWithShape="1">
          <a:blip r:embed="rId5" cstate="print">
            <a:clrChange>
              <a:clrFrom>
                <a:srgbClr val="DDDDDD"/>
              </a:clrFrom>
              <a:clrTo>
                <a:srgbClr val="DDDDDD">
                  <a:alpha val="0"/>
                </a:srgbClr>
              </a:clrTo>
            </a:clrChange>
            <a:extLst>
              <a:ext uri="{28A0092B-C50C-407E-A947-70E740481C1C}">
                <a14:useLocalDpi xmlns:a14="http://schemas.microsoft.com/office/drawing/2010/main" val="0"/>
              </a:ext>
            </a:extLst>
          </a:blip>
          <a:srcRect r="4825" b="9183"/>
          <a:stretch/>
        </p:blipFill>
        <p:spPr>
          <a:xfrm>
            <a:off x="457000" y="2755415"/>
            <a:ext cx="657897" cy="823156"/>
          </a:xfrm>
          <a:prstGeom prst="rect">
            <a:avLst/>
          </a:prstGeom>
        </p:spPr>
      </p:pic>
      <p:sp>
        <p:nvSpPr>
          <p:cNvPr id="27"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5933358"/>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6957681" y="4162078"/>
            <a:ext cx="4950930"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تجب الفطرة بغروب الشمس ليلة عيد الفطر. </a:t>
            </a:r>
          </a:p>
        </p:txBody>
      </p:sp>
      <p:sp>
        <p:nvSpPr>
          <p:cNvPr id="4" name="مستطيل 3"/>
          <p:cNvSpPr/>
          <p:nvPr/>
        </p:nvSpPr>
        <p:spPr>
          <a:xfrm>
            <a:off x="6720002" y="1080620"/>
            <a:ext cx="5188608"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ومن لزمت غيره فطرته كالزوجة والنسيب المعسر </a:t>
            </a:r>
          </a:p>
          <a:p>
            <a:pPr algn="ctr"/>
            <a:r>
              <a:rPr lang="ar-SA" sz="3000" dirty="0">
                <a:solidFill>
                  <a:prstClr val="black"/>
                </a:solidFill>
                <a:latin typeface="Sakkal Majalla" panose="02000000000000000000" pitchFamily="2" charset="-78"/>
                <a:cs typeface="Sakkal Majalla" panose="02000000000000000000" pitchFamily="2" charset="-78"/>
              </a:rPr>
              <a:t>فأخرج عن نفسه بغير إذنه؛ أي إذن من تلزمه: </a:t>
            </a:r>
          </a:p>
        </p:txBody>
      </p:sp>
      <p:sp>
        <p:nvSpPr>
          <p:cNvPr id="5" name="مستطيل 4"/>
          <p:cNvSpPr/>
          <p:nvPr/>
        </p:nvSpPr>
        <p:spPr>
          <a:xfrm>
            <a:off x="1105200" y="1080416"/>
            <a:ext cx="5188608"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ومن أخرج عمن لا تلزمه فطرته بإذنه :</a:t>
            </a:r>
          </a:p>
        </p:txBody>
      </p:sp>
      <p:sp>
        <p:nvSpPr>
          <p:cNvPr id="6" name="مستطيل 5"/>
          <p:cNvSpPr/>
          <p:nvPr/>
        </p:nvSpPr>
        <p:spPr>
          <a:xfrm>
            <a:off x="6957680" y="2945830"/>
            <a:ext cx="4102621"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لأنه المخاطب بها ابتداء والغير متحمل. </a:t>
            </a:r>
          </a:p>
        </p:txBody>
      </p:sp>
      <p:sp>
        <p:nvSpPr>
          <p:cNvPr id="7" name="مستطيل 6"/>
          <p:cNvSpPr/>
          <p:nvPr/>
        </p:nvSpPr>
        <p:spPr>
          <a:xfrm>
            <a:off x="8337877" y="2336500"/>
            <a:ext cx="1546881"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أجزأه</a:t>
            </a:r>
          </a:p>
        </p:txBody>
      </p:sp>
      <p:sp>
        <p:nvSpPr>
          <p:cNvPr id="8" name="مستطيل 7"/>
          <p:cNvSpPr/>
          <p:nvPr/>
        </p:nvSpPr>
        <p:spPr>
          <a:xfrm>
            <a:off x="2958603" y="1928435"/>
            <a:ext cx="1590500"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أجزأ وإلا فلا.</a:t>
            </a:r>
          </a:p>
        </p:txBody>
      </p:sp>
      <p:sp>
        <p:nvSpPr>
          <p:cNvPr id="9" name="مستطيل 8"/>
          <p:cNvSpPr/>
          <p:nvPr/>
        </p:nvSpPr>
        <p:spPr>
          <a:xfrm>
            <a:off x="3572452" y="280197"/>
            <a:ext cx="530305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-[إخراج زكاة الفطر عن النفس والغير] : </a:t>
            </a:r>
          </a:p>
        </p:txBody>
      </p:sp>
      <p:sp>
        <p:nvSpPr>
          <p:cNvPr id="10" name="مستطيل 9"/>
          <p:cNvSpPr/>
          <p:nvPr/>
        </p:nvSpPr>
        <p:spPr>
          <a:xfrm>
            <a:off x="11060301" y="2945830"/>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11" name="مستطيل 10"/>
          <p:cNvSpPr/>
          <p:nvPr/>
        </p:nvSpPr>
        <p:spPr>
          <a:xfrm>
            <a:off x="9056547" y="3667244"/>
            <a:ext cx="285206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-[وقت زكاة الفطر] : </a:t>
            </a:r>
          </a:p>
        </p:txBody>
      </p:sp>
      <p:sp>
        <p:nvSpPr>
          <p:cNvPr id="15" name="مستطيل 14"/>
          <p:cNvSpPr/>
          <p:nvPr/>
        </p:nvSpPr>
        <p:spPr>
          <a:xfrm>
            <a:off x="4718973" y="5334681"/>
            <a:ext cx="5968302"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-وأول زمن يقع فيه الفطر من جميع رمضان: </a:t>
            </a:r>
          </a:p>
        </p:txBody>
      </p:sp>
      <p:sp>
        <p:nvSpPr>
          <p:cNvPr id="16" name="مستطيل 15"/>
          <p:cNvSpPr/>
          <p:nvPr/>
        </p:nvSpPr>
        <p:spPr>
          <a:xfrm>
            <a:off x="4569218" y="4727418"/>
            <a:ext cx="648126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لإضافتها إلى الفطر، والإضافة تقتضي الاختصاص والسببية. </a:t>
            </a:r>
          </a:p>
        </p:txBody>
      </p:sp>
      <p:sp>
        <p:nvSpPr>
          <p:cNvPr id="17" name="مستطيل 16"/>
          <p:cNvSpPr/>
          <p:nvPr/>
        </p:nvSpPr>
        <p:spPr>
          <a:xfrm>
            <a:off x="11060301" y="4727418"/>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18" name="مستطيل 17"/>
          <p:cNvSpPr/>
          <p:nvPr/>
        </p:nvSpPr>
        <p:spPr>
          <a:xfrm>
            <a:off x="7197217" y="5888679"/>
            <a:ext cx="349005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مغيب الشمس من ليلة الفطر . </a:t>
            </a:r>
          </a:p>
        </p:txBody>
      </p:sp>
      <p:cxnSp>
        <p:nvCxnSpPr>
          <p:cNvPr id="19" name="رابط كسهم مستقيم 18"/>
          <p:cNvCxnSpPr/>
          <p:nvPr/>
        </p:nvCxnSpPr>
        <p:spPr>
          <a:xfrm>
            <a:off x="9110993" y="2205434"/>
            <a:ext cx="324" cy="18000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رابط كسهم مستقيم 19"/>
          <p:cNvCxnSpPr/>
          <p:nvPr/>
        </p:nvCxnSpPr>
        <p:spPr>
          <a:xfrm>
            <a:off x="3753529" y="1798882"/>
            <a:ext cx="324" cy="18000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1" name="رابط مستقيم 20"/>
          <p:cNvCxnSpPr/>
          <p:nvPr/>
        </p:nvCxnSpPr>
        <p:spPr>
          <a:xfrm flipH="1" flipV="1">
            <a:off x="2958603" y="575077"/>
            <a:ext cx="73583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a:off x="2963601" y="574800"/>
            <a:ext cx="2" cy="43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a:off x="9591950" y="581374"/>
            <a:ext cx="324" cy="43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رابط مستقيم 23"/>
          <p:cNvCxnSpPr/>
          <p:nvPr/>
        </p:nvCxnSpPr>
        <p:spPr>
          <a:xfrm flipH="1">
            <a:off x="8841601" y="575077"/>
            <a:ext cx="742678" cy="0"/>
          </a:xfrm>
          <a:prstGeom prst="line">
            <a:avLst/>
          </a:prstGeom>
        </p:spPr>
        <p:style>
          <a:lnRef idx="3">
            <a:schemeClr val="accent5"/>
          </a:lnRef>
          <a:fillRef idx="0">
            <a:schemeClr val="accent5"/>
          </a:fillRef>
          <a:effectRef idx="2">
            <a:schemeClr val="accent5"/>
          </a:effectRef>
          <a:fontRef idx="minor">
            <a:schemeClr val="tx1"/>
          </a:fontRef>
        </p:style>
      </p:cxn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83" y="3076651"/>
            <a:ext cx="3278850" cy="3278850"/>
          </a:xfrm>
          <a:prstGeom prst="rect">
            <a:avLst/>
          </a:prstGeom>
        </p:spPr>
      </p:pic>
      <p:sp>
        <p:nvSpPr>
          <p:cNvPr id="25"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0238837"/>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7755205" y="972540"/>
            <a:ext cx="3853550"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-فمن أسلم بعده؛ أي بعد غروب </a:t>
            </a:r>
          </a:p>
        </p:txBody>
      </p:sp>
      <p:sp>
        <p:nvSpPr>
          <p:cNvPr id="4" name="مستطيل 3"/>
          <p:cNvSpPr/>
          <p:nvPr/>
        </p:nvSpPr>
        <p:spPr>
          <a:xfrm>
            <a:off x="4697380" y="2747183"/>
            <a:ext cx="2406429"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تلزم الفطرة لمن ذكر. </a:t>
            </a:r>
          </a:p>
        </p:txBody>
      </p:sp>
      <p:sp>
        <p:nvSpPr>
          <p:cNvPr id="5" name="مستطيل 4"/>
          <p:cNvSpPr/>
          <p:nvPr/>
        </p:nvSpPr>
        <p:spPr>
          <a:xfrm>
            <a:off x="1807166" y="2145597"/>
            <a:ext cx="5296643"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 إن وجدت هذه الأشياء قبله -أي قبل الغروب-: </a:t>
            </a:r>
          </a:p>
        </p:txBody>
      </p:sp>
      <p:sp>
        <p:nvSpPr>
          <p:cNvPr id="6" name="مستطيل 5"/>
          <p:cNvSpPr/>
          <p:nvPr/>
        </p:nvSpPr>
        <p:spPr>
          <a:xfrm>
            <a:off x="4442734" y="3348769"/>
            <a:ext cx="172675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لوجود السبب.</a:t>
            </a:r>
          </a:p>
        </p:txBody>
      </p:sp>
      <p:sp>
        <p:nvSpPr>
          <p:cNvPr id="7" name="مستطيل 6"/>
          <p:cNvSpPr/>
          <p:nvPr/>
        </p:nvSpPr>
        <p:spPr>
          <a:xfrm>
            <a:off x="6250628" y="3348769"/>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8" name="مستطيل 7"/>
          <p:cNvSpPr/>
          <p:nvPr/>
        </p:nvSpPr>
        <p:spPr>
          <a:xfrm>
            <a:off x="3236616" y="1351093"/>
            <a:ext cx="298350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لعدم وجود سبب الوجوب.</a:t>
            </a:r>
          </a:p>
        </p:txBody>
      </p:sp>
      <p:sp>
        <p:nvSpPr>
          <p:cNvPr id="9" name="مستطيل 8"/>
          <p:cNvSpPr/>
          <p:nvPr/>
        </p:nvSpPr>
        <p:spPr>
          <a:xfrm>
            <a:off x="6169490" y="1351093"/>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10" name="مستطيل 9"/>
          <p:cNvSpPr/>
          <p:nvPr/>
        </p:nvSpPr>
        <p:spPr>
          <a:xfrm>
            <a:off x="3688315" y="729164"/>
            <a:ext cx="3332964"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لم تلزمه فطرته في جميع ذلك.</a:t>
            </a:r>
          </a:p>
        </p:txBody>
      </p:sp>
      <p:sp>
        <p:nvSpPr>
          <p:cNvPr id="11" name="مستطيل 10"/>
          <p:cNvSpPr/>
          <p:nvPr/>
        </p:nvSpPr>
        <p:spPr>
          <a:xfrm>
            <a:off x="7755205" y="2747183"/>
            <a:ext cx="3853550"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ولد له بعد الغروب </a:t>
            </a:r>
          </a:p>
        </p:txBody>
      </p:sp>
      <p:sp>
        <p:nvSpPr>
          <p:cNvPr id="12" name="مستطيل 11"/>
          <p:cNvSpPr/>
          <p:nvPr/>
        </p:nvSpPr>
        <p:spPr>
          <a:xfrm>
            <a:off x="7755205" y="2157521"/>
            <a:ext cx="3853550"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تزوج زوجةً ودخل بها بعد الغروب </a:t>
            </a:r>
          </a:p>
        </p:txBody>
      </p:sp>
      <p:sp>
        <p:nvSpPr>
          <p:cNvPr id="13" name="مستطيل 12"/>
          <p:cNvSpPr/>
          <p:nvPr/>
        </p:nvSpPr>
        <p:spPr>
          <a:xfrm>
            <a:off x="7755205" y="1566198"/>
            <a:ext cx="3853550"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ملك عبدًا بعد الغروب </a:t>
            </a:r>
          </a:p>
        </p:txBody>
      </p:sp>
      <p:sp>
        <p:nvSpPr>
          <p:cNvPr id="14" name="مستطيل 13"/>
          <p:cNvSpPr/>
          <p:nvPr/>
        </p:nvSpPr>
        <p:spPr>
          <a:xfrm>
            <a:off x="7342844" y="294071"/>
            <a:ext cx="4265911"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يتعلق بوقت زكاة الفطر] : </a:t>
            </a:r>
          </a:p>
        </p:txBody>
      </p:sp>
      <p:sp>
        <p:nvSpPr>
          <p:cNvPr id="17" name="مستطيل 16"/>
          <p:cNvSpPr/>
          <p:nvPr/>
        </p:nvSpPr>
        <p:spPr>
          <a:xfrm>
            <a:off x="1894949" y="4535723"/>
            <a:ext cx="8664804" cy="193899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لما روى البخاري بإسناده عن ابن عمر: «فرض رسول الله - صلى الله عليه وسلم - صدقة الفطر من رمضان» ، وقال في آخره: «وكانوا يعطون قبل الفطر بيوم أو يومين». وعلم من قوله: فقط أنها لا تجزئ قبلهما؛ لقوله - صلى الله عليه وسلم -: «أغنوهم عن الطلب في هذا اليوم» ومتى قدمها بالزمن الكثير فات الإغناء المذكور.</a:t>
            </a:r>
          </a:p>
        </p:txBody>
      </p:sp>
      <p:sp>
        <p:nvSpPr>
          <p:cNvPr id="18" name="مستطيل 17"/>
          <p:cNvSpPr/>
          <p:nvPr/>
        </p:nvSpPr>
        <p:spPr>
          <a:xfrm>
            <a:off x="8483865" y="3981725"/>
            <a:ext cx="3137397"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-[تعجيل زكاة الفطر] : </a:t>
            </a:r>
          </a:p>
        </p:txBody>
      </p:sp>
      <p:sp>
        <p:nvSpPr>
          <p:cNvPr id="19" name="مستطيل 18"/>
          <p:cNvSpPr/>
          <p:nvPr/>
        </p:nvSpPr>
        <p:spPr>
          <a:xfrm>
            <a:off x="3504585" y="3993649"/>
            <a:ext cx="518282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ويجوز إخراجها معجلة قبل العيد بيومين فقط.</a:t>
            </a:r>
          </a:p>
        </p:txBody>
      </p:sp>
      <p:sp>
        <p:nvSpPr>
          <p:cNvPr id="20" name="مستطيل 19"/>
          <p:cNvSpPr/>
          <p:nvPr/>
        </p:nvSpPr>
        <p:spPr>
          <a:xfrm>
            <a:off x="10559753" y="4535723"/>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endParaRPr lang="ar-SA" sz="3000" dirty="0">
              <a:solidFill>
                <a:prstClr val="black"/>
              </a:solidFill>
            </a:endParaRPr>
          </a:p>
        </p:txBody>
      </p:sp>
      <p:cxnSp>
        <p:nvCxnSpPr>
          <p:cNvPr id="21" name="رابط كسهم مستقيم 20"/>
          <p:cNvCxnSpPr/>
          <p:nvPr/>
        </p:nvCxnSpPr>
        <p:spPr>
          <a:xfrm flipH="1" flipV="1">
            <a:off x="7149045" y="969241"/>
            <a:ext cx="432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2" name="قوس متوسط أيمن 21"/>
          <p:cNvSpPr/>
          <p:nvPr/>
        </p:nvSpPr>
        <p:spPr>
          <a:xfrm rot="10800000">
            <a:off x="7581045" y="863106"/>
            <a:ext cx="437278" cy="2529009"/>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solidFill>
                <a:prstClr val="black"/>
              </a:solidFill>
            </a:endParaRPr>
          </a:p>
        </p:txBody>
      </p:sp>
      <p:cxnSp>
        <p:nvCxnSpPr>
          <p:cNvPr id="23" name="رابط كسهم مستقيم 22"/>
          <p:cNvCxnSpPr/>
          <p:nvPr/>
        </p:nvCxnSpPr>
        <p:spPr>
          <a:xfrm>
            <a:off x="4697056" y="1959372"/>
            <a:ext cx="324" cy="18000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5484602"/>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مخطط انسيابي: معالجة متعاقبة 11">
            <a:extLst>
              <a:ext uri="{FF2B5EF4-FFF2-40B4-BE49-F238E27FC236}">
                <a16:creationId xmlns:a16="http://schemas.microsoft.com/office/drawing/2014/main" xmlns="" id="{829AC7D4-D10E-4B6B-BD97-706DE74DA112}"/>
              </a:ext>
            </a:extLst>
          </p:cNvPr>
          <p:cNvSpPr/>
          <p:nvPr/>
        </p:nvSpPr>
        <p:spPr>
          <a:xfrm>
            <a:off x="2756849" y="4542659"/>
            <a:ext cx="6947850" cy="672784"/>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3" name="صورة 12">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163429" y="4581859"/>
            <a:ext cx="443865" cy="468630"/>
          </a:xfrm>
          <a:prstGeom prst="rect">
            <a:avLst/>
          </a:prstGeom>
        </p:spPr>
      </p:pic>
      <p:sp>
        <p:nvSpPr>
          <p:cNvPr id="2" name="مربع نص 1"/>
          <p:cNvSpPr txBox="1"/>
          <p:nvPr/>
        </p:nvSpPr>
        <p:spPr>
          <a:xfrm>
            <a:off x="2756849" y="4595507"/>
            <a:ext cx="6446633"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ولمن وجبت عليه فطرة غيره إخراجها مع فطرته مكان نفسه.</a:t>
            </a:r>
          </a:p>
        </p:txBody>
      </p:sp>
      <p:sp>
        <p:nvSpPr>
          <p:cNvPr id="3" name="مستطيل 2"/>
          <p:cNvSpPr/>
          <p:nvPr/>
        </p:nvSpPr>
        <p:spPr>
          <a:xfrm>
            <a:off x="6902398" y="455397"/>
            <a:ext cx="4572085"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-[أفضل وقت لإخراج زكاة الفطر] : </a:t>
            </a:r>
          </a:p>
        </p:txBody>
      </p:sp>
      <p:sp>
        <p:nvSpPr>
          <p:cNvPr id="4" name="مستطيل 3"/>
          <p:cNvSpPr/>
          <p:nvPr/>
        </p:nvSpPr>
        <p:spPr>
          <a:xfrm>
            <a:off x="5627903" y="1122288"/>
            <a:ext cx="541847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 إخراجها يوم العيد قبل مضيه إلى الصلاة أفضل.</a:t>
            </a:r>
          </a:p>
        </p:txBody>
      </p:sp>
      <p:sp>
        <p:nvSpPr>
          <p:cNvPr id="5" name="مستطيل 4"/>
          <p:cNvSpPr/>
          <p:nvPr/>
        </p:nvSpPr>
        <p:spPr>
          <a:xfrm>
            <a:off x="10413242" y="1861824"/>
            <a:ext cx="1061241" cy="553998"/>
          </a:xfrm>
          <a:prstGeom prst="rect">
            <a:avLst/>
          </a:prstGeom>
          <a:solidFill>
            <a:srgbClr val="7F7F7F">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6" name="مستطيل 5"/>
          <p:cNvSpPr/>
          <p:nvPr/>
        </p:nvSpPr>
        <p:spPr>
          <a:xfrm>
            <a:off x="-61367" y="1861824"/>
            <a:ext cx="1047434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لحديث ابن عمر السابق أول الباب [وهو قوله فيه: وأمر بها أن تؤدى قبل خروج الناس إلى الصلاة.] </a:t>
            </a:r>
          </a:p>
        </p:txBody>
      </p:sp>
      <p:sp>
        <p:nvSpPr>
          <p:cNvPr id="7" name="مستطيل 6"/>
          <p:cNvSpPr/>
          <p:nvPr/>
        </p:nvSpPr>
        <p:spPr>
          <a:xfrm>
            <a:off x="1500171" y="2598348"/>
            <a:ext cx="954620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وتكره في باقيه أي باقي يوم العيد بعد الصلاة ويقضيها بعد يومه ، ويكون آثما بتأخيرها عنه </a:t>
            </a:r>
          </a:p>
        </p:txBody>
      </p:sp>
      <p:sp>
        <p:nvSpPr>
          <p:cNvPr id="8" name="مستطيل 7"/>
          <p:cNvSpPr/>
          <p:nvPr/>
        </p:nvSpPr>
        <p:spPr>
          <a:xfrm>
            <a:off x="10412974" y="3283660"/>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endParaRPr lang="ar-SA" sz="3000" dirty="0">
              <a:solidFill>
                <a:prstClr val="black"/>
              </a:solidFill>
            </a:endParaRPr>
          </a:p>
        </p:txBody>
      </p:sp>
      <p:sp>
        <p:nvSpPr>
          <p:cNvPr id="9" name="مستطيل 8"/>
          <p:cNvSpPr/>
          <p:nvPr/>
        </p:nvSpPr>
        <p:spPr>
          <a:xfrm>
            <a:off x="-690155" y="3378132"/>
            <a:ext cx="11103129" cy="538609"/>
          </a:xfrm>
          <a:prstGeom prst="rect">
            <a:avLst/>
          </a:prstGeom>
        </p:spPr>
        <p:txBody>
          <a:bodyPr wrap="square">
            <a:spAutoFit/>
          </a:bodyPr>
          <a:lstStyle/>
          <a:p>
            <a:r>
              <a:rPr lang="ar-SA" sz="2900" dirty="0">
                <a:solidFill>
                  <a:prstClr val="black"/>
                </a:solidFill>
                <a:latin typeface="Sakkal Majalla" panose="02000000000000000000" pitchFamily="2" charset="-78"/>
                <a:cs typeface="Sakkal Majalla" panose="02000000000000000000" pitchFamily="2" charset="-78"/>
              </a:rPr>
              <a:t>لمخالفته أمره - صلى الله عليه وسلم - بقوله: «أغنوهم في هذا اليوم» رواه </a:t>
            </a:r>
            <a:r>
              <a:rPr lang="ar-SA" sz="2900" dirty="0" err="1">
                <a:solidFill>
                  <a:prstClr val="black"/>
                </a:solidFill>
                <a:latin typeface="Sakkal Majalla" panose="02000000000000000000" pitchFamily="2" charset="-78"/>
                <a:cs typeface="Sakkal Majalla" panose="02000000000000000000" pitchFamily="2" charset="-78"/>
              </a:rPr>
              <a:t>الدارقطني</a:t>
            </a:r>
            <a:r>
              <a:rPr lang="ar-SA" sz="2900" dirty="0">
                <a:solidFill>
                  <a:prstClr val="black"/>
                </a:solidFill>
                <a:latin typeface="Sakkal Majalla" panose="02000000000000000000" pitchFamily="2" charset="-78"/>
                <a:cs typeface="Sakkal Majalla" panose="02000000000000000000" pitchFamily="2" charset="-78"/>
              </a:rPr>
              <a:t> من حديث ابن عمر</a:t>
            </a:r>
          </a:p>
        </p:txBody>
      </p:sp>
      <p:pic>
        <p:nvPicPr>
          <p:cNvPr id="10" name="صورة 9"/>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046374" y="2598348"/>
            <a:ext cx="428109" cy="486801"/>
          </a:xfrm>
          <a:prstGeom prst="rect">
            <a:avLst/>
          </a:prstGeom>
        </p:spPr>
      </p:pic>
      <p:pic>
        <p:nvPicPr>
          <p:cNvPr id="11" name="صورة 10"/>
          <p:cNvPicPr>
            <a:picLocks noChangeAspect="1"/>
          </p:cNvPicPr>
          <p:nvPr/>
        </p:nvPicPr>
        <p:blipFill rotWithShape="1">
          <a:blip r:embed="rId5" cstate="print">
            <a:clrChange>
              <a:clrFrom>
                <a:srgbClr val="F5F5F5"/>
              </a:clrFrom>
              <a:clrTo>
                <a:srgbClr val="F5F5F5">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503" t="5351" r="10532" b="4857"/>
          <a:stretch/>
        </p:blipFill>
        <p:spPr>
          <a:xfrm>
            <a:off x="11046374" y="1127204"/>
            <a:ext cx="428109" cy="486801"/>
          </a:xfrm>
          <a:prstGeom prst="rect">
            <a:avLst/>
          </a:prstGeom>
        </p:spPr>
      </p:pic>
      <p:sp>
        <p:nvSpPr>
          <p:cNvPr id="14"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623083"/>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20D64A06-5526-4D36-88A1-1EDA53F3E475}"/>
              </a:ext>
            </a:extLst>
          </p:cNvPr>
          <p:cNvSpPr/>
          <p:nvPr/>
        </p:nvSpPr>
        <p:spPr>
          <a:xfrm>
            <a:off x="849302" y="5356679"/>
            <a:ext cx="2781531" cy="584775"/>
          </a:xfrm>
          <a:prstGeom prst="rect">
            <a:avLst/>
          </a:prstGeom>
        </p:spPr>
        <p:txBody>
          <a:bodyPr wrap="none">
            <a:spAutoFit/>
          </a:bodyPr>
          <a:lstStyle/>
          <a:p>
            <a:r>
              <a:rPr lang="ar-SA" sz="3200" dirty="0" smtClean="0">
                <a:solidFill>
                  <a:schemeClr val="bg2">
                    <a:lumMod val="25000"/>
                  </a:schemeClr>
                </a:solidFill>
                <a:latin typeface="Microsoft Uighur" pitchFamily="2" charset="-78"/>
                <a:cs typeface="Microsoft Uighur" pitchFamily="2" charset="-78"/>
              </a:rPr>
              <a:t>-فصل في مقدار زكاة </a:t>
            </a:r>
            <a:r>
              <a:rPr lang="ar-SA" sz="3200" dirty="0">
                <a:solidFill>
                  <a:schemeClr val="bg2">
                    <a:lumMod val="25000"/>
                  </a:schemeClr>
                </a:solidFill>
                <a:latin typeface="Microsoft Uighur" pitchFamily="2" charset="-78"/>
                <a:cs typeface="Microsoft Uighur" pitchFamily="2" charset="-78"/>
              </a:rPr>
              <a:t>الفطر-</a:t>
            </a:r>
          </a:p>
        </p:txBody>
      </p:sp>
      <p:sp>
        <p:nvSpPr>
          <p:cNvPr id="4"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6295250"/>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1232341"/>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28348" y="941190"/>
            <a:ext cx="8131388"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ويجب في الفطرة صاع أربعة أمداد وتقدم في الغسل [أي تقدم تعريف الصاع] </a:t>
            </a:r>
          </a:p>
        </p:txBody>
      </p:sp>
      <p:sp>
        <p:nvSpPr>
          <p:cNvPr id="3" name="مستطيل 2"/>
          <p:cNvSpPr/>
          <p:nvPr/>
        </p:nvSpPr>
        <p:spPr>
          <a:xfrm>
            <a:off x="7004294" y="457326"/>
            <a:ext cx="4655442"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-[مقدار زكاة الفطر ونوع ما يُخرَج]:</a:t>
            </a:r>
          </a:p>
        </p:txBody>
      </p:sp>
      <p:sp>
        <p:nvSpPr>
          <p:cNvPr id="5" name="مستطيل 4"/>
          <p:cNvSpPr/>
          <p:nvPr/>
        </p:nvSpPr>
        <p:spPr>
          <a:xfrm>
            <a:off x="1495205" y="2411087"/>
            <a:ext cx="2974240" cy="3785652"/>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لقول أبي سعيد الخدري: «كنا نخرج زكاة الفطر إذ كان فينا رسول الله - صلى الله عليه وسلم - صاعا من طعام أو صاعا من شعير أو صاعا من تمر أو صاعا من زبيب أو صاعا من أقط» متفق عليه. </a:t>
            </a:r>
          </a:p>
        </p:txBody>
      </p:sp>
      <p:sp>
        <p:nvSpPr>
          <p:cNvPr id="6" name="مستطيل 5"/>
          <p:cNvSpPr/>
          <p:nvPr/>
        </p:nvSpPr>
        <p:spPr>
          <a:xfrm>
            <a:off x="2606091" y="1724089"/>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7" name="مستطيل 6"/>
          <p:cNvSpPr/>
          <p:nvPr/>
        </p:nvSpPr>
        <p:spPr>
          <a:xfrm>
            <a:off x="8761724" y="4282352"/>
            <a:ext cx="1930001"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صاع من تمر </a:t>
            </a:r>
          </a:p>
        </p:txBody>
      </p:sp>
      <p:sp>
        <p:nvSpPr>
          <p:cNvPr id="8" name="مستطيل 7"/>
          <p:cNvSpPr/>
          <p:nvPr/>
        </p:nvSpPr>
        <p:spPr>
          <a:xfrm>
            <a:off x="8758927" y="1787202"/>
            <a:ext cx="1913532"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من بر </a:t>
            </a:r>
          </a:p>
        </p:txBody>
      </p:sp>
      <p:sp>
        <p:nvSpPr>
          <p:cNvPr id="9" name="مستطيل 8"/>
          <p:cNvSpPr/>
          <p:nvPr/>
        </p:nvSpPr>
        <p:spPr>
          <a:xfrm>
            <a:off x="8761724" y="5529340"/>
            <a:ext cx="193766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أقط؛ </a:t>
            </a:r>
          </a:p>
        </p:txBody>
      </p:sp>
      <p:sp>
        <p:nvSpPr>
          <p:cNvPr id="10" name="مستطيل 9"/>
          <p:cNvSpPr/>
          <p:nvPr/>
        </p:nvSpPr>
        <p:spPr>
          <a:xfrm>
            <a:off x="8761724" y="4905846"/>
            <a:ext cx="1915881"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زبيب </a:t>
            </a:r>
          </a:p>
        </p:txBody>
      </p:sp>
      <p:sp>
        <p:nvSpPr>
          <p:cNvPr id="11" name="مستطيل 10"/>
          <p:cNvSpPr/>
          <p:nvPr/>
        </p:nvSpPr>
        <p:spPr>
          <a:xfrm>
            <a:off x="8761724" y="3658858"/>
            <a:ext cx="193766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سويقهما</a:t>
            </a:r>
          </a:p>
        </p:txBody>
      </p:sp>
      <p:sp>
        <p:nvSpPr>
          <p:cNvPr id="12" name="مستطيل 11"/>
          <p:cNvSpPr/>
          <p:nvPr/>
        </p:nvSpPr>
        <p:spPr>
          <a:xfrm>
            <a:off x="8761725" y="3034581"/>
            <a:ext cx="1910734"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دقيقهما </a:t>
            </a:r>
          </a:p>
        </p:txBody>
      </p:sp>
      <p:sp>
        <p:nvSpPr>
          <p:cNvPr id="13" name="مستطيل 12"/>
          <p:cNvSpPr/>
          <p:nvPr/>
        </p:nvSpPr>
        <p:spPr>
          <a:xfrm>
            <a:off x="8761724" y="2411087"/>
            <a:ext cx="1910735"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أو شعير </a:t>
            </a:r>
          </a:p>
        </p:txBody>
      </p:sp>
      <p:sp>
        <p:nvSpPr>
          <p:cNvPr id="14" name="مستطيل 13"/>
          <p:cNvSpPr/>
          <p:nvPr/>
        </p:nvSpPr>
        <p:spPr>
          <a:xfrm>
            <a:off x="5064517" y="3658858"/>
            <a:ext cx="3341315" cy="1477328"/>
          </a:xfrm>
          <a:prstGeom prst="rect">
            <a:avLst/>
          </a:prstGeom>
          <a:solidFill>
            <a:srgbClr val="9AB9E7">
              <a:alpha val="50196"/>
            </a:srgbClr>
          </a:solidFill>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أي سويق البر أو الشعير وهو ما يحمص ثم يطحن ويكون الدقيق أو السويق بوزن حبة.</a:t>
            </a:r>
          </a:p>
        </p:txBody>
      </p:sp>
      <p:sp>
        <p:nvSpPr>
          <p:cNvPr id="15" name="مستطيل 14"/>
          <p:cNvSpPr/>
          <p:nvPr/>
        </p:nvSpPr>
        <p:spPr>
          <a:xfrm>
            <a:off x="5695132" y="5529340"/>
            <a:ext cx="2690160" cy="553998"/>
          </a:xfrm>
          <a:prstGeom prst="rect">
            <a:avLst/>
          </a:prstGeom>
          <a:solidFill>
            <a:srgbClr val="9AB9E7">
              <a:alpha val="50196"/>
            </a:srgbClr>
          </a:solidFill>
        </p:spPr>
        <p:txBody>
          <a:bodyPr wrap="non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يعمل من اللبن المخيض </a:t>
            </a:r>
            <a:endParaRPr lang="ar-SA" sz="3000" dirty="0">
              <a:solidFill>
                <a:prstClr val="black"/>
              </a:solidFill>
            </a:endParaRPr>
          </a:p>
        </p:txBody>
      </p:sp>
      <p:cxnSp>
        <p:nvCxnSpPr>
          <p:cNvPr id="16" name="رابط كسهم مستقيم 15"/>
          <p:cNvCxnSpPr>
            <a:stCxn id="11" idx="1"/>
          </p:cNvCxnSpPr>
          <p:nvPr/>
        </p:nvCxnSpPr>
        <p:spPr>
          <a:xfrm flipH="1">
            <a:off x="8385292" y="3935857"/>
            <a:ext cx="376432"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رابط كسهم مستقيم 19"/>
          <p:cNvCxnSpPr>
            <a:endCxn id="15" idx="3"/>
          </p:cNvCxnSpPr>
          <p:nvPr/>
        </p:nvCxnSpPr>
        <p:spPr>
          <a:xfrm flipH="1">
            <a:off x="8385292" y="5806339"/>
            <a:ext cx="373635" cy="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a:endCxn id="6" idx="3"/>
          </p:cNvCxnSpPr>
          <p:nvPr/>
        </p:nvCxnSpPr>
        <p:spPr>
          <a:xfrm flipH="1" flipV="1">
            <a:off x="3609892" y="2001088"/>
            <a:ext cx="123598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3" name="قوس متوسط أيمن 22"/>
          <p:cNvSpPr/>
          <p:nvPr/>
        </p:nvSpPr>
        <p:spPr>
          <a:xfrm rot="10800000">
            <a:off x="4845878" y="1661173"/>
            <a:ext cx="437278" cy="4534910"/>
          </a:xfrm>
          <a:prstGeom prst="rightBracket">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SA">
              <a:solidFill>
                <a:prstClr val="black"/>
              </a:solidFill>
            </a:endParaRPr>
          </a:p>
        </p:txBody>
      </p:sp>
      <p:pic>
        <p:nvPicPr>
          <p:cNvPr id="17" name="صورة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445" y="457326"/>
            <a:ext cx="2063903" cy="982811"/>
          </a:xfrm>
          <a:prstGeom prst="rect">
            <a:avLst/>
          </a:prstGeom>
        </p:spPr>
      </p:pic>
      <p:sp>
        <p:nvSpPr>
          <p:cNvPr id="21"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5341587"/>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350511" y="1451356"/>
            <a:ext cx="3972536"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-فإن عدم الخمسة المذكورة :</a:t>
            </a:r>
          </a:p>
        </p:txBody>
      </p:sp>
      <p:sp>
        <p:nvSpPr>
          <p:cNvPr id="3" name="مستطيل 2"/>
          <p:cNvSpPr/>
          <p:nvPr/>
        </p:nvSpPr>
        <p:spPr>
          <a:xfrm>
            <a:off x="4163306" y="308576"/>
            <a:ext cx="4695517"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-الأفضل [مما يُخرَج في زكاة الفطر]: </a:t>
            </a:r>
          </a:p>
        </p:txBody>
      </p:sp>
      <p:sp>
        <p:nvSpPr>
          <p:cNvPr id="4" name="مستطيل 3"/>
          <p:cNvSpPr/>
          <p:nvPr/>
        </p:nvSpPr>
        <p:spPr>
          <a:xfrm>
            <a:off x="10430666" y="812326"/>
            <a:ext cx="1153205"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تمر </a:t>
            </a:r>
            <a:endParaRPr lang="ar-SA" sz="3000" dirty="0">
              <a:solidFill>
                <a:prstClr val="black"/>
              </a:solidFill>
            </a:endParaRPr>
          </a:p>
        </p:txBody>
      </p:sp>
      <p:sp>
        <p:nvSpPr>
          <p:cNvPr id="5" name="مستطيل 4"/>
          <p:cNvSpPr/>
          <p:nvPr/>
        </p:nvSpPr>
        <p:spPr>
          <a:xfrm>
            <a:off x="1466683" y="809339"/>
            <a:ext cx="1287082"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فأقط</a:t>
            </a:r>
            <a:endParaRPr lang="ar-SA" sz="3000" dirty="0">
              <a:solidFill>
                <a:prstClr val="black"/>
              </a:solidFill>
            </a:endParaRPr>
          </a:p>
        </p:txBody>
      </p:sp>
      <p:sp>
        <p:nvSpPr>
          <p:cNvPr id="6" name="مستطيل 5"/>
          <p:cNvSpPr/>
          <p:nvPr/>
        </p:nvSpPr>
        <p:spPr>
          <a:xfrm>
            <a:off x="2833182" y="809339"/>
            <a:ext cx="1287082"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فسويقهما </a:t>
            </a:r>
            <a:endParaRPr lang="ar-SA" sz="3000" dirty="0">
              <a:solidFill>
                <a:prstClr val="black"/>
              </a:solidFill>
            </a:endParaRPr>
          </a:p>
        </p:txBody>
      </p:sp>
      <p:sp>
        <p:nvSpPr>
          <p:cNvPr id="7" name="مستطيل 6"/>
          <p:cNvSpPr/>
          <p:nvPr/>
        </p:nvSpPr>
        <p:spPr>
          <a:xfrm>
            <a:off x="4199681" y="809339"/>
            <a:ext cx="1287082"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فدقيقهما </a:t>
            </a:r>
            <a:endParaRPr lang="ar-SA" sz="3000" dirty="0">
              <a:solidFill>
                <a:prstClr val="black"/>
              </a:solidFill>
            </a:endParaRPr>
          </a:p>
        </p:txBody>
      </p:sp>
      <p:sp>
        <p:nvSpPr>
          <p:cNvPr id="8" name="مستطيل 7"/>
          <p:cNvSpPr/>
          <p:nvPr/>
        </p:nvSpPr>
        <p:spPr>
          <a:xfrm>
            <a:off x="5566180" y="813453"/>
            <a:ext cx="121843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فشعير </a:t>
            </a:r>
            <a:endParaRPr lang="ar-SA" sz="3000" dirty="0">
              <a:solidFill>
                <a:prstClr val="black"/>
              </a:solidFill>
            </a:endParaRPr>
          </a:p>
        </p:txBody>
      </p:sp>
      <p:sp>
        <p:nvSpPr>
          <p:cNvPr id="9" name="مستطيل 8"/>
          <p:cNvSpPr/>
          <p:nvPr/>
        </p:nvSpPr>
        <p:spPr>
          <a:xfrm>
            <a:off x="6864027" y="812326"/>
            <a:ext cx="1116469"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فأنفع</a:t>
            </a:r>
            <a:endParaRPr lang="ar-SA" sz="3000" dirty="0">
              <a:solidFill>
                <a:prstClr val="black"/>
              </a:solidFill>
            </a:endParaRPr>
          </a:p>
        </p:txBody>
      </p:sp>
      <p:sp>
        <p:nvSpPr>
          <p:cNvPr id="10" name="مستطيل 9"/>
          <p:cNvSpPr/>
          <p:nvPr/>
        </p:nvSpPr>
        <p:spPr>
          <a:xfrm>
            <a:off x="8059913" y="812326"/>
            <a:ext cx="1072906"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فــبُرّ</a:t>
            </a:r>
            <a:endParaRPr lang="ar-SA" sz="3000" dirty="0">
              <a:solidFill>
                <a:prstClr val="black"/>
              </a:solidFill>
            </a:endParaRPr>
          </a:p>
        </p:txBody>
      </p:sp>
      <p:sp>
        <p:nvSpPr>
          <p:cNvPr id="11" name="مستطيل 10"/>
          <p:cNvSpPr/>
          <p:nvPr/>
        </p:nvSpPr>
        <p:spPr>
          <a:xfrm>
            <a:off x="9212235" y="809339"/>
            <a:ext cx="1139015"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فزبيب</a:t>
            </a:r>
            <a:endParaRPr lang="ar-SA" sz="3000" dirty="0">
              <a:solidFill>
                <a:prstClr val="black"/>
              </a:solidFill>
            </a:endParaRPr>
          </a:p>
        </p:txBody>
      </p:sp>
      <p:sp>
        <p:nvSpPr>
          <p:cNvPr id="12" name="مستطيل 11"/>
          <p:cNvSpPr/>
          <p:nvPr/>
        </p:nvSpPr>
        <p:spPr>
          <a:xfrm>
            <a:off x="467517" y="5320436"/>
            <a:ext cx="466560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يجزئ خبز لخروجه عن الكيل والادخار.</a:t>
            </a:r>
          </a:p>
        </p:txBody>
      </p:sp>
      <p:sp>
        <p:nvSpPr>
          <p:cNvPr id="13" name="مستطيل 12"/>
          <p:cNvSpPr/>
          <p:nvPr/>
        </p:nvSpPr>
        <p:spPr>
          <a:xfrm>
            <a:off x="465130" y="3843108"/>
            <a:ext cx="4667990" cy="1477328"/>
          </a:xfrm>
          <a:prstGeom prst="rect">
            <a:avLst/>
          </a:prstGeom>
          <a:no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فإن قلّ زاد بقدر ما يكون المصفى صاعا لقلة مشقة تنقيته، وكان ابن سيرين يحب أن ينقي الطعام، وقال أحمد: وهو أحب إلي.</a:t>
            </a:r>
          </a:p>
        </p:txBody>
      </p:sp>
      <p:sp>
        <p:nvSpPr>
          <p:cNvPr id="14" name="مستطيل 13"/>
          <p:cNvSpPr/>
          <p:nvPr/>
        </p:nvSpPr>
        <p:spPr>
          <a:xfrm>
            <a:off x="497993" y="3239702"/>
            <a:ext cx="466799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وكذا مختلط بكثير مما لا يجزئ </a:t>
            </a:r>
          </a:p>
        </p:txBody>
      </p:sp>
      <p:sp>
        <p:nvSpPr>
          <p:cNvPr id="15" name="مستطيل 14"/>
          <p:cNvSpPr/>
          <p:nvPr/>
        </p:nvSpPr>
        <p:spPr>
          <a:xfrm>
            <a:off x="500380" y="2605421"/>
            <a:ext cx="4665603"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معيب كمسوس ومبلول وقديم تغير طعمه </a:t>
            </a:r>
          </a:p>
        </p:txBody>
      </p:sp>
      <p:sp>
        <p:nvSpPr>
          <p:cNvPr id="16" name="مستطيل 15"/>
          <p:cNvSpPr/>
          <p:nvPr/>
        </p:nvSpPr>
        <p:spPr>
          <a:xfrm>
            <a:off x="2211055" y="1927586"/>
            <a:ext cx="1244251" cy="553998"/>
          </a:xfrm>
          <a:prstGeom prst="rect">
            <a:avLst/>
          </a:prstGeom>
          <a:solidFill>
            <a:srgbClr val="9AB9E7">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ولا يجزئ :</a:t>
            </a:r>
            <a:endParaRPr lang="ar-SA" sz="3000" dirty="0">
              <a:solidFill>
                <a:prstClr val="black"/>
              </a:solidFill>
            </a:endParaRPr>
          </a:p>
        </p:txBody>
      </p:sp>
      <p:sp>
        <p:nvSpPr>
          <p:cNvPr id="17" name="مستطيل 16"/>
          <p:cNvSpPr/>
          <p:nvPr/>
        </p:nvSpPr>
        <p:spPr>
          <a:xfrm>
            <a:off x="6950170" y="3285869"/>
            <a:ext cx="4665603"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وثمر يقتات كالذرة والدخن والأرز والعدس والتين اليابس.</a:t>
            </a:r>
          </a:p>
        </p:txBody>
      </p:sp>
      <p:sp>
        <p:nvSpPr>
          <p:cNvPr id="18" name="مستطيل 17"/>
          <p:cNvSpPr/>
          <p:nvPr/>
        </p:nvSpPr>
        <p:spPr>
          <a:xfrm>
            <a:off x="6950170" y="2605421"/>
            <a:ext cx="4671852"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كل حب يقتات </a:t>
            </a:r>
          </a:p>
        </p:txBody>
      </p:sp>
      <p:sp>
        <p:nvSpPr>
          <p:cNvPr id="19" name="مستطيل 18"/>
          <p:cNvSpPr/>
          <p:nvPr/>
        </p:nvSpPr>
        <p:spPr>
          <a:xfrm>
            <a:off x="8858823" y="1927586"/>
            <a:ext cx="1244251"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أجزأ: </a:t>
            </a:r>
          </a:p>
        </p:txBody>
      </p:sp>
      <p:cxnSp>
        <p:nvCxnSpPr>
          <p:cNvPr id="21" name="رابط كسهم مستقيم 20"/>
          <p:cNvCxnSpPr>
            <a:stCxn id="14" idx="2"/>
          </p:cNvCxnSpPr>
          <p:nvPr/>
        </p:nvCxnSpPr>
        <p:spPr>
          <a:xfrm>
            <a:off x="2831988" y="3793700"/>
            <a:ext cx="0" cy="116392"/>
          </a:xfrm>
          <a:prstGeom prst="straightConnector1">
            <a:avLst/>
          </a:prstGeom>
          <a:ln>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2799125" y="2439621"/>
            <a:ext cx="2" cy="21600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a:off x="9480948" y="2439621"/>
            <a:ext cx="324" cy="216000"/>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25" name="صورة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823" y="4966005"/>
            <a:ext cx="1743959" cy="908429"/>
          </a:xfrm>
          <a:prstGeom prst="rect">
            <a:avLst/>
          </a:prstGeom>
        </p:spPr>
      </p:pic>
      <p:pic>
        <p:nvPicPr>
          <p:cNvPr id="20" name="صورة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473" y="4615494"/>
            <a:ext cx="1743959" cy="913999"/>
          </a:xfrm>
          <a:prstGeom prst="rect">
            <a:avLst/>
          </a:prstGeom>
        </p:spPr>
      </p:pic>
      <p:pic>
        <p:nvPicPr>
          <p:cNvPr id="22" name="صورة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987" y="4973304"/>
            <a:ext cx="1724096" cy="901130"/>
          </a:xfrm>
          <a:prstGeom prst="rect">
            <a:avLst/>
          </a:prstGeom>
        </p:spPr>
      </p:pic>
      <p:sp>
        <p:nvSpPr>
          <p:cNvPr id="26" name="مستطيل 1">
            <a:hlinkClick r:id="rId6"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73259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4077863" y="907869"/>
            <a:ext cx="7170540" cy="1015663"/>
          </a:xfrm>
          <a:prstGeom prst="rect">
            <a:avLst/>
          </a:prstGeom>
        </p:spPr>
        <p:txBody>
          <a:bodyPr wrap="square">
            <a:spAutoFit/>
          </a:bodyPr>
          <a:lstStyle/>
          <a:p>
            <a:r>
              <a:rPr lang="ar-SA" sz="3000" dirty="0">
                <a:latin typeface="Sakkal Majalla" panose="02000000000000000000" pitchFamily="2" charset="-78"/>
                <a:cs typeface="Sakkal Majalla" panose="02000000000000000000" pitchFamily="2" charset="-78"/>
              </a:rPr>
              <a:t>فلو ماتت واحدة من الأمات فنتجت سخلة: انقطع</a:t>
            </a:r>
          </a:p>
          <a:p>
            <a:r>
              <a:rPr lang="ar-SA" sz="3000" dirty="0">
                <a:latin typeface="Sakkal Majalla" panose="02000000000000000000" pitchFamily="2" charset="-78"/>
                <a:cs typeface="Sakkal Majalla" panose="02000000000000000000" pitchFamily="2" charset="-78"/>
              </a:rPr>
              <a:t>بخلاف : ما لو نتجت ثم ماتت. </a:t>
            </a:r>
          </a:p>
        </p:txBody>
      </p:sp>
      <p:sp>
        <p:nvSpPr>
          <p:cNvPr id="3" name="مستطيل 2"/>
          <p:cNvSpPr/>
          <p:nvPr/>
        </p:nvSpPr>
        <p:spPr>
          <a:xfrm>
            <a:off x="3443218" y="2536236"/>
            <a:ext cx="7805185" cy="553998"/>
          </a:xfrm>
          <a:prstGeom prst="rect">
            <a:avLst/>
          </a:prstGeom>
        </p:spPr>
        <p:txBody>
          <a:bodyPr wrap="square">
            <a:spAutoFit/>
          </a:bodyPr>
          <a:lstStyle/>
          <a:p>
            <a:r>
              <a:rPr lang="ar-SA" sz="3000" dirty="0">
                <a:latin typeface="Sakkal Majalla" panose="02000000000000000000" pitchFamily="2" charset="-78"/>
                <a:cs typeface="Sakkal Majalla" panose="02000000000000000000" pitchFamily="2" charset="-78"/>
              </a:rPr>
              <a:t>وإلا يكن الأصل نصابا : فـ حول الجميع من كماله نصابًا .</a:t>
            </a:r>
          </a:p>
        </p:txBody>
      </p:sp>
      <p:sp>
        <p:nvSpPr>
          <p:cNvPr id="4" name="مستطيل 3"/>
          <p:cNvSpPr/>
          <p:nvPr/>
        </p:nvSpPr>
        <p:spPr>
          <a:xfrm>
            <a:off x="4477733" y="4940168"/>
            <a:ext cx="624949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-[متى يبدأ الحول إذا انتقل المال للوارث؟]:</a:t>
            </a:r>
          </a:p>
        </p:txBody>
      </p:sp>
      <p:sp>
        <p:nvSpPr>
          <p:cNvPr id="5" name="مستطيل 4"/>
          <p:cNvSpPr/>
          <p:nvPr/>
        </p:nvSpPr>
        <p:spPr>
          <a:xfrm>
            <a:off x="6471133" y="3773466"/>
            <a:ext cx="5201124" cy="1015663"/>
          </a:xfrm>
          <a:prstGeom prst="rect">
            <a:avLst/>
          </a:prstGeom>
          <a:solidFill>
            <a:srgbClr val="FFEEB0">
              <a:alpha val="60000"/>
            </a:srgbClr>
          </a:solidFill>
          <a:ln>
            <a:solidFill>
              <a:srgbClr val="FFEEB0"/>
            </a:solidFill>
          </a:ln>
        </p:spPr>
        <p:txBody>
          <a:bodyPr wrap="square">
            <a:spAutoFit/>
          </a:bodyPr>
          <a:lstStyle/>
          <a:p>
            <a:r>
              <a:rPr lang="ar-SA" sz="3000" dirty="0">
                <a:latin typeface="Sakkal Majalla" panose="02000000000000000000" pitchFamily="2" charset="-78"/>
                <a:cs typeface="Sakkal Majalla" panose="02000000000000000000" pitchFamily="2" charset="-78"/>
              </a:rPr>
              <a:t>فلو ملك خمسا وثلاثين شاة فنتجت شيئا فشيئا:</a:t>
            </a:r>
          </a:p>
          <a:p>
            <a:r>
              <a:rPr lang="ar-SA" sz="3000" dirty="0">
                <a:latin typeface="Sakkal Majalla" panose="02000000000000000000" pitchFamily="2" charset="-78"/>
                <a:cs typeface="Sakkal Majalla" panose="02000000000000000000" pitchFamily="2" charset="-78"/>
              </a:rPr>
              <a:t>فحولها من حين تبلغ أربعين.</a:t>
            </a:r>
          </a:p>
        </p:txBody>
      </p:sp>
      <p:sp>
        <p:nvSpPr>
          <p:cNvPr id="6" name="مستطيل 5"/>
          <p:cNvSpPr/>
          <p:nvPr/>
        </p:nvSpPr>
        <p:spPr>
          <a:xfrm>
            <a:off x="5801168" y="3115143"/>
            <a:ext cx="952504" cy="553998"/>
          </a:xfrm>
          <a:prstGeom prst="rect">
            <a:avLst/>
          </a:prstGeom>
          <a:solidFill>
            <a:srgbClr val="9AB9E7">
              <a:alpha val="60000"/>
            </a:srgbClr>
          </a:solidFill>
        </p:spPr>
        <p:txBody>
          <a:bodyPr wrap="none">
            <a:spAutoFit/>
          </a:bodyPr>
          <a:lstStyle/>
          <a:p>
            <a:pPr algn="ctr"/>
            <a:r>
              <a:rPr lang="ar-SA" sz="3000" dirty="0">
                <a:latin typeface="Sakkal Majalla" panose="02000000000000000000" pitchFamily="2" charset="-78"/>
                <a:cs typeface="Sakkal Majalla" panose="02000000000000000000" pitchFamily="2" charset="-78"/>
              </a:rPr>
              <a:t>مثــــــــــال :</a:t>
            </a:r>
          </a:p>
        </p:txBody>
      </p:sp>
      <p:sp>
        <p:nvSpPr>
          <p:cNvPr id="7" name="مستطيل 6"/>
          <p:cNvSpPr/>
          <p:nvPr/>
        </p:nvSpPr>
        <p:spPr>
          <a:xfrm>
            <a:off x="409433" y="3773466"/>
            <a:ext cx="5650174" cy="1015663"/>
          </a:xfrm>
          <a:prstGeom prst="rect">
            <a:avLst/>
          </a:prstGeom>
          <a:solidFill>
            <a:srgbClr val="FFEEB0">
              <a:alpha val="60000"/>
            </a:srgbClr>
          </a:solidFill>
          <a:ln>
            <a:solidFill>
              <a:srgbClr val="FFEEB0"/>
            </a:solidFill>
          </a:ln>
        </p:spPr>
        <p:txBody>
          <a:bodyPr wrap="square">
            <a:spAutoFit/>
          </a:bodyPr>
          <a:lstStyle/>
          <a:p>
            <a:r>
              <a:rPr lang="ar-SA" sz="3000" dirty="0">
                <a:latin typeface="Sakkal Majalla" panose="02000000000000000000" pitchFamily="2" charset="-78"/>
                <a:cs typeface="Sakkal Majalla" panose="02000000000000000000" pitchFamily="2" charset="-78"/>
              </a:rPr>
              <a:t>وكذا لو ملك ثمانية عشر </a:t>
            </a:r>
            <a:r>
              <a:rPr lang="ar-SA" sz="3000" dirty="0" err="1">
                <a:latin typeface="Sakkal Majalla" panose="02000000000000000000" pitchFamily="2" charset="-78"/>
                <a:cs typeface="Sakkal Majalla" panose="02000000000000000000" pitchFamily="2" charset="-78"/>
              </a:rPr>
              <a:t>مثقالًا</a:t>
            </a:r>
            <a:r>
              <a:rPr lang="ar-SA" sz="3000" dirty="0">
                <a:latin typeface="Sakkal Majalla" panose="02000000000000000000" pitchFamily="2" charset="-78"/>
                <a:cs typeface="Sakkal Majalla" panose="02000000000000000000" pitchFamily="2" charset="-78"/>
              </a:rPr>
              <a:t> وربحت شيئا فشيئا </a:t>
            </a:r>
          </a:p>
          <a:p>
            <a:r>
              <a:rPr lang="ar-SA" sz="3000" dirty="0">
                <a:latin typeface="Sakkal Majalla" panose="02000000000000000000" pitchFamily="2" charset="-78"/>
                <a:cs typeface="Sakkal Majalla" panose="02000000000000000000" pitchFamily="2" charset="-78"/>
              </a:rPr>
              <a:t>فحولها منذ بلغت عشرين .</a:t>
            </a:r>
          </a:p>
        </p:txBody>
      </p:sp>
      <p:sp>
        <p:nvSpPr>
          <p:cNvPr id="8" name="مستطيل 7"/>
          <p:cNvSpPr/>
          <p:nvPr/>
        </p:nvSpPr>
        <p:spPr>
          <a:xfrm>
            <a:off x="6059607" y="409640"/>
            <a:ext cx="518879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-[إذا مات الأصل قبل نتوج الفرع] :</a:t>
            </a:r>
          </a:p>
        </p:txBody>
      </p:sp>
      <p:sp>
        <p:nvSpPr>
          <p:cNvPr id="10" name="مستطيل 9"/>
          <p:cNvSpPr/>
          <p:nvPr/>
        </p:nvSpPr>
        <p:spPr>
          <a:xfrm>
            <a:off x="5339414" y="2001091"/>
            <a:ext cx="5908989" cy="523220"/>
          </a:xfrm>
          <a:prstGeom prst="rect">
            <a:avLst/>
          </a:prstGeom>
        </p:spPr>
        <p:txBody>
          <a:bodyPr wrap="non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-[متى يبدأ الحول إذا لم يبلغ الأصل نصابًا؟]:</a:t>
            </a:r>
          </a:p>
        </p:txBody>
      </p:sp>
      <p:sp>
        <p:nvSpPr>
          <p:cNvPr id="12" name="مستطيل 11"/>
          <p:cNvSpPr/>
          <p:nvPr/>
        </p:nvSpPr>
        <p:spPr>
          <a:xfrm>
            <a:off x="1318188" y="5396640"/>
            <a:ext cx="9291766" cy="1015663"/>
          </a:xfrm>
          <a:prstGeom prst="rect">
            <a:avLst/>
          </a:prstGeom>
        </p:spPr>
        <p:txBody>
          <a:bodyPr wrap="square">
            <a:spAutoFit/>
          </a:bodyPr>
          <a:lstStyle/>
          <a:p>
            <a:pPr lvl="0"/>
            <a:r>
              <a:rPr lang="ar-SA" sz="3000" dirty="0">
                <a:solidFill>
                  <a:prstClr val="black"/>
                </a:solidFill>
                <a:latin typeface="Sakkal Majalla" panose="02000000000000000000" pitchFamily="2" charset="-78"/>
                <a:cs typeface="Sakkal Majalla" panose="02000000000000000000" pitchFamily="2" charset="-78"/>
              </a:rPr>
              <a:t>ولا يبني الوارث على حول الموروث ويضم المستفاد إلى نصاب بيده من جنسه أو في حكمه ويزكي كل واحد إذا تم حوله.</a:t>
            </a:r>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772" y="1000202"/>
            <a:ext cx="2169496" cy="14437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3938144"/>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10381535" y="1577734"/>
            <a:ext cx="1194845"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ويجوز: </a:t>
            </a:r>
          </a:p>
        </p:txBody>
      </p:sp>
      <p:sp>
        <p:nvSpPr>
          <p:cNvPr id="3" name="مستطيل 2"/>
          <p:cNvSpPr/>
          <p:nvPr/>
        </p:nvSpPr>
        <p:spPr>
          <a:xfrm>
            <a:off x="4957214" y="4775165"/>
            <a:ext cx="5178659"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جاز ما لم يكن حيلة.</a:t>
            </a:r>
          </a:p>
        </p:txBody>
      </p:sp>
      <p:sp>
        <p:nvSpPr>
          <p:cNvPr id="4" name="مستطيل 3"/>
          <p:cNvSpPr/>
          <p:nvPr/>
        </p:nvSpPr>
        <p:spPr>
          <a:xfrm>
            <a:off x="3506770" y="3747419"/>
            <a:ext cx="8069610" cy="830997"/>
          </a:xfrm>
          <a:prstGeom prst="rect">
            <a:avLst/>
          </a:prstGeom>
        </p:spPr>
        <p:txBody>
          <a:bodyPr wrap="square">
            <a:spAutoFit/>
          </a:bodyPr>
          <a:lstStyle/>
          <a:p>
            <a:pPr algn="just"/>
            <a:r>
              <a:rPr lang="ar-SA" sz="2400" dirty="0">
                <a:solidFill>
                  <a:schemeClr val="accent6">
                    <a:lumMod val="50000"/>
                  </a:schemeClr>
                </a:solidFill>
                <a:latin typeface="Sakkal Majalla" panose="02000000000000000000" pitchFamily="2" charset="-78"/>
                <a:cs typeface="PT Bold Heading" panose="00000400000000000000" pitchFamily="2" charset="-78"/>
              </a:rPr>
              <a:t>- وإذا دفعها إلى مستحقها فأخرجها آخذها إلى دافعها أو جمعت الصدقة عند الإمام ففرقها على أهل السهام فعادت إلى إنسان صدقته : </a:t>
            </a:r>
          </a:p>
        </p:txBody>
      </p:sp>
      <p:sp>
        <p:nvSpPr>
          <p:cNvPr id="5" name="مستطيل 4"/>
          <p:cNvSpPr/>
          <p:nvPr/>
        </p:nvSpPr>
        <p:spPr>
          <a:xfrm>
            <a:off x="4834385" y="2773748"/>
            <a:ext cx="6741995"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والأفضل أن لا ينقص معطى عن مُدّ بُر أو نصف صاع من غيره.</a:t>
            </a:r>
          </a:p>
        </p:txBody>
      </p:sp>
      <p:sp>
        <p:nvSpPr>
          <p:cNvPr id="6" name="مستطيل 5"/>
          <p:cNvSpPr/>
          <p:nvPr/>
        </p:nvSpPr>
        <p:spPr>
          <a:xfrm>
            <a:off x="4957216" y="2003872"/>
            <a:ext cx="5178658"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وعكسه بأن يعطى الواحد ما على جماعة.</a:t>
            </a:r>
          </a:p>
        </p:txBody>
      </p:sp>
      <p:sp>
        <p:nvSpPr>
          <p:cNvPr id="7" name="مستطيل 6"/>
          <p:cNvSpPr/>
          <p:nvPr/>
        </p:nvSpPr>
        <p:spPr>
          <a:xfrm>
            <a:off x="4957215" y="1151597"/>
            <a:ext cx="5178659"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أن يعطي الجماعة من أهل الزكاة ما يلزم الواحد </a:t>
            </a:r>
          </a:p>
        </p:txBody>
      </p:sp>
      <p:sp>
        <p:nvSpPr>
          <p:cNvPr id="8" name="مربع نص 7"/>
          <p:cNvSpPr txBox="1"/>
          <p:nvPr/>
        </p:nvSpPr>
        <p:spPr>
          <a:xfrm>
            <a:off x="5373279" y="506981"/>
            <a:ext cx="6203102"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-[إعطاء الجماعة ما يلزم الواحد وعكسه] : </a:t>
            </a:r>
          </a:p>
        </p:txBody>
      </p:sp>
      <p:cxnSp>
        <p:nvCxnSpPr>
          <p:cNvPr id="10" name="رابط كسهم مستقيم 9"/>
          <p:cNvCxnSpPr>
            <a:stCxn id="7" idx="2"/>
            <a:endCxn id="6" idx="0"/>
          </p:cNvCxnSpPr>
          <p:nvPr/>
        </p:nvCxnSpPr>
        <p:spPr>
          <a:xfrm>
            <a:off x="7546545" y="1705595"/>
            <a:ext cx="0" cy="298277"/>
          </a:xfrm>
          <a:prstGeom prst="straightConnector1">
            <a:avLst/>
          </a:prstGeom>
          <a:ln>
            <a:headEnd type="triangle"/>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226" y="1151597"/>
            <a:ext cx="1607315" cy="1400534"/>
          </a:xfrm>
          <a:prstGeom prst="rect">
            <a:avLst/>
          </a:prstGeom>
        </p:spPr>
      </p:pic>
      <p:sp>
        <p:nvSpPr>
          <p:cNvPr id="11" name="مستطيل 1">
            <a:hlinkClick r:id="rId4"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5401810"/>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641930"/>
            <a:ext cx="3057063" cy="1015663"/>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 كونها بعد وجود حوائجه الأصلية.</a:t>
            </a:r>
            <a:endParaRPr lang="ar-SA" dirty="0">
              <a:solidFill>
                <a:prstClr val="black"/>
              </a:solidFill>
            </a:endParaRPr>
          </a:p>
        </p:txBody>
      </p:sp>
      <p:sp>
        <p:nvSpPr>
          <p:cNvPr id="7" name="مستطيل 6"/>
          <p:cNvSpPr/>
          <p:nvPr/>
        </p:nvSpPr>
        <p:spPr>
          <a:xfrm>
            <a:off x="4867461" y="1641930"/>
            <a:ext cx="2798640"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ملك النصاب.</a:t>
            </a:r>
            <a:endParaRPr lang="ar-SA" dirty="0"/>
          </a:p>
        </p:txBody>
      </p:sp>
      <p:sp>
        <p:nvSpPr>
          <p:cNvPr id="8" name="مستطيل 7"/>
          <p:cNvSpPr/>
          <p:nvPr/>
        </p:nvSpPr>
        <p:spPr>
          <a:xfrm>
            <a:off x="1583105" y="1641930"/>
            <a:ext cx="298241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ج. جميع ما سبق.</a:t>
            </a:r>
            <a:endParaRPr lang="ar-SA" dirty="0"/>
          </a:p>
        </p:txBody>
      </p:sp>
      <p:sp>
        <p:nvSpPr>
          <p:cNvPr id="9" name="مستطيل 8"/>
          <p:cNvSpPr/>
          <p:nvPr/>
        </p:nvSpPr>
        <p:spPr>
          <a:xfrm>
            <a:off x="8894339" y="2711425"/>
            <a:ext cx="250251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-يُخرج 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الفطر؟</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0" name="مستطيل 9"/>
          <p:cNvSpPr/>
          <p:nvPr/>
        </p:nvSpPr>
        <p:spPr>
          <a:xfrm>
            <a:off x="7751454" y="3333231"/>
            <a:ext cx="3273653"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عن نفسه وكل مسلمٍ يمونه.</a:t>
            </a:r>
          </a:p>
        </p:txBody>
      </p:sp>
      <p:sp>
        <p:nvSpPr>
          <p:cNvPr id="11" name="مستطيل 10"/>
          <p:cNvSpPr/>
          <p:nvPr/>
        </p:nvSpPr>
        <p:spPr>
          <a:xfrm>
            <a:off x="1583105" y="3331175"/>
            <a:ext cx="2190023"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عن نفسه فقط.</a:t>
            </a:r>
          </a:p>
        </p:txBody>
      </p:sp>
      <p:sp>
        <p:nvSpPr>
          <p:cNvPr id="12" name="مستطيل 11"/>
          <p:cNvSpPr/>
          <p:nvPr/>
        </p:nvSpPr>
        <p:spPr>
          <a:xfrm>
            <a:off x="4518200" y="3315575"/>
            <a:ext cx="2488182"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عن نفسه وزوجته.</a:t>
            </a:r>
          </a:p>
        </p:txBody>
      </p:sp>
      <p:sp>
        <p:nvSpPr>
          <p:cNvPr id="13" name="مستطيل 12"/>
          <p:cNvSpPr/>
          <p:nvPr/>
        </p:nvSpPr>
        <p:spPr>
          <a:xfrm>
            <a:off x="5988001" y="3966735"/>
            <a:ext cx="540885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من يشترك في نفقتهم اثنان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فأكثر؟</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8088085" y="4558362"/>
            <a:ext cx="2937022"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أ. على من ينفق عليهم أكثر</a:t>
            </a:r>
            <a:endParaRPr lang="ar-SA" dirty="0">
              <a:solidFill>
                <a:prstClr val="black"/>
              </a:solidFill>
            </a:endParaRPr>
          </a:p>
        </p:txBody>
      </p:sp>
      <p:sp>
        <p:nvSpPr>
          <p:cNvPr id="16" name="مستطيل 15"/>
          <p:cNvSpPr/>
          <p:nvPr/>
        </p:nvSpPr>
        <p:spPr>
          <a:xfrm>
            <a:off x="1583105" y="4519184"/>
            <a:ext cx="207620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ليس عليهم زكاة</a:t>
            </a:r>
            <a:endParaRPr lang="ar-SA" dirty="0"/>
          </a:p>
        </p:txBody>
      </p:sp>
      <p:sp>
        <p:nvSpPr>
          <p:cNvPr id="17" name="مستطيل 16"/>
          <p:cNvSpPr/>
          <p:nvPr/>
        </p:nvSpPr>
        <p:spPr>
          <a:xfrm>
            <a:off x="4072242" y="4519184"/>
            <a:ext cx="3679212"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على الشركاء كلٌّ بحسب نفقته</a:t>
            </a:r>
            <a:endParaRPr lang="ar-SA" dirty="0"/>
          </a:p>
        </p:txBody>
      </p:sp>
      <p:sp>
        <p:nvSpPr>
          <p:cNvPr id="18" name="مستطيل 17"/>
          <p:cNvSpPr/>
          <p:nvPr/>
        </p:nvSpPr>
        <p:spPr>
          <a:xfrm>
            <a:off x="5043340" y="5198649"/>
            <a:ext cx="548456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-من أخرج الزكاة عمن لا تلزمه فطرته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0" name="مستطيل 19"/>
          <p:cNvSpPr/>
          <p:nvPr/>
        </p:nvSpPr>
        <p:spPr>
          <a:xfrm>
            <a:off x="8682489" y="5751098"/>
            <a:ext cx="1622560"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أجزأ مطلقًا.</a:t>
            </a:r>
            <a:endParaRPr lang="ar-SA" dirty="0">
              <a:solidFill>
                <a:prstClr val="black"/>
              </a:solidFill>
            </a:endParaRPr>
          </a:p>
        </p:txBody>
      </p:sp>
      <p:sp>
        <p:nvSpPr>
          <p:cNvPr id="21" name="مستطيل 20"/>
          <p:cNvSpPr/>
          <p:nvPr/>
        </p:nvSpPr>
        <p:spPr>
          <a:xfrm>
            <a:off x="1583105" y="5779404"/>
            <a:ext cx="2388795"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أجزأ إن كان بإذنه.</a:t>
            </a:r>
            <a:endParaRPr lang="ar-SA" dirty="0"/>
          </a:p>
        </p:txBody>
      </p:sp>
      <p:sp>
        <p:nvSpPr>
          <p:cNvPr id="22" name="مستطيل 21"/>
          <p:cNvSpPr/>
          <p:nvPr/>
        </p:nvSpPr>
        <p:spPr>
          <a:xfrm>
            <a:off x="5637742" y="5779404"/>
            <a:ext cx="1378904"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لا تجزئ</a:t>
            </a:r>
            <a:endParaRPr lang="ar-SA" dirty="0"/>
          </a:p>
        </p:txBody>
      </p:sp>
      <p:sp>
        <p:nvSpPr>
          <p:cNvPr id="19" name="مستطيل 18"/>
          <p:cNvSpPr/>
          <p:nvPr/>
        </p:nvSpPr>
        <p:spPr>
          <a:xfrm>
            <a:off x="7845882" y="1074732"/>
            <a:ext cx="3550972"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-ما لا يعتبر في 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الفطر؟</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3"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4" name="صورة 23" descr="صورة تحتوي على رسم&#10;&#10;تم إنشاء الوصف تلقائياً">
            <a:extLst>
              <a:ext uri="{FF2B5EF4-FFF2-40B4-BE49-F238E27FC236}">
                <a16:creationId xmlns:a16="http://schemas.microsoft.com/office/drawing/2014/main" xmlns="" id="{971DB27E-AF57-4E4D-8AF8-4FC0C61603F5}"/>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926458" y="1312502"/>
            <a:ext cx="395190" cy="455698"/>
          </a:xfrm>
          <a:prstGeom prst="rect">
            <a:avLst/>
          </a:prstGeom>
        </p:spPr>
      </p:pic>
      <p:pic>
        <p:nvPicPr>
          <p:cNvPr id="25" name="صورة 24" descr="صورة تحتوي على رسم&#10;&#10;تم إنشاء الوصف تلقائياً">
            <a:extLst>
              <a:ext uri="{FF2B5EF4-FFF2-40B4-BE49-F238E27FC236}">
                <a16:creationId xmlns:a16="http://schemas.microsoft.com/office/drawing/2014/main" xmlns="" id="{1BAC1479-EFB7-4D46-B174-DDCC87C91CB2}"/>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813124" y="3046022"/>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8865C157-6A17-44FC-8068-5E72E4256929}"/>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24839" y="4262106"/>
            <a:ext cx="395190" cy="455698"/>
          </a:xfrm>
          <a:prstGeom prst="rect">
            <a:avLst/>
          </a:prstGeom>
        </p:spPr>
      </p:pic>
      <p:pic>
        <p:nvPicPr>
          <p:cNvPr id="27" name="صورة 26" descr="صورة تحتوي على رسم&#10;&#10;تم إنشاء الوصف تلقائياً">
            <a:extLst>
              <a:ext uri="{FF2B5EF4-FFF2-40B4-BE49-F238E27FC236}">
                <a16:creationId xmlns:a16="http://schemas.microsoft.com/office/drawing/2014/main" xmlns="" id="{44C96444-8E3B-4A31-B680-39AEA535BC67}"/>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656615" y="5515474"/>
            <a:ext cx="395190" cy="455698"/>
          </a:xfrm>
          <a:prstGeom prst="rect">
            <a:avLst/>
          </a:prstGeom>
        </p:spPr>
      </p:pic>
    </p:spTree>
    <p:extLst>
      <p:ext uri="{BB962C8B-B14F-4D97-AF65-F5344CB8AC3E}">
        <p14:creationId xmlns:p14="http://schemas.microsoft.com/office/powerpoint/2010/main" val="3229221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4219258" y="1101464"/>
            <a:ext cx="7177597"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لا يجوز تعجيل زكاة الفطر قبل يوم العيد إلا بليلة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735556"/>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74022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9" name="مستطيل 8"/>
          <p:cNvSpPr/>
          <p:nvPr/>
        </p:nvSpPr>
        <p:spPr>
          <a:xfrm>
            <a:off x="4656841" y="2528250"/>
            <a:ext cx="674001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تجزئ الزكاة بالخبز لخروجه عن الكيل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والادخار؟</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2993592" y="3955037"/>
            <a:ext cx="8403262"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-يجوز أن يعطي الجماعة من أهل الزكاة ما يلزم الواحد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والعكس؟</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5825765" y="5256346"/>
            <a:ext cx="4793995"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-وجود الدين يسقط 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الفطر؟</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6" name="صورة 15" descr="صورة تحتوي على رسم&#10;&#10;تم إنشاء الوصف تلقائياً">
            <a:extLst>
              <a:ext uri="{FF2B5EF4-FFF2-40B4-BE49-F238E27FC236}">
                <a16:creationId xmlns:a16="http://schemas.microsoft.com/office/drawing/2014/main" xmlns="" id="{FBA87584-C738-4A50-9C42-3D19A30FFD1B}"/>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76010" y="1408752"/>
            <a:ext cx="395190" cy="455698"/>
          </a:xfrm>
          <a:prstGeom prst="rect">
            <a:avLst/>
          </a:prstGeom>
        </p:spPr>
      </p:pic>
      <p:pic>
        <p:nvPicPr>
          <p:cNvPr id="17" name="صورة 16" descr="صورة تحتوي على رسم&#10;&#10;تم إنشاء الوصف تلقائياً">
            <a:extLst>
              <a:ext uri="{FF2B5EF4-FFF2-40B4-BE49-F238E27FC236}">
                <a16:creationId xmlns:a16="http://schemas.microsoft.com/office/drawing/2014/main" xmlns="" id="{7E537B0F-05A3-4F29-AC53-01FA4B6AD1B0}"/>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186140" y="2864583"/>
            <a:ext cx="395190" cy="455698"/>
          </a:xfrm>
          <a:prstGeom prst="rect">
            <a:avLst/>
          </a:prstGeom>
        </p:spPr>
      </p:pic>
      <p:pic>
        <p:nvPicPr>
          <p:cNvPr id="20" name="صورة 19" descr="صورة تحتوي على رسم&#10;&#10;تم إنشاء الوصف تلقائياً">
            <a:extLst>
              <a:ext uri="{FF2B5EF4-FFF2-40B4-BE49-F238E27FC236}">
                <a16:creationId xmlns:a16="http://schemas.microsoft.com/office/drawing/2014/main" xmlns="" id="{D7477B19-3C84-4E97-B526-39A6843F7F8D}"/>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186141" y="4321590"/>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F765A9AE-76B3-4B71-9021-AE86A5CE68E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275855" y="5551717"/>
            <a:ext cx="395190" cy="455698"/>
          </a:xfrm>
          <a:prstGeom prst="rect">
            <a:avLst/>
          </a:prstGeom>
        </p:spPr>
      </p:pic>
    </p:spTree>
    <p:extLst>
      <p:ext uri="{BB962C8B-B14F-4D97-AF65-F5344CB8AC3E}">
        <p14:creationId xmlns:p14="http://schemas.microsoft.com/office/powerpoint/2010/main" val="806562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xmlns="" id="{B1F43964-07C1-4635-BF5E-A0906F2EB22A}"/>
              </a:ext>
            </a:extLst>
          </p:cNvPr>
          <p:cNvSpPr/>
          <p:nvPr/>
        </p:nvSpPr>
        <p:spPr>
          <a:xfrm>
            <a:off x="1818619" y="5356680"/>
            <a:ext cx="1915909"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إخراج الزكاة-</a:t>
            </a:r>
          </a:p>
        </p:txBody>
      </p:sp>
      <p:sp>
        <p:nvSpPr>
          <p:cNvPr id="6" name="مستطيل 1">
            <a:hlinkClick r:id="rId3" action="ppaction://hlinksldjump"/>
            <a:extLst>
              <a:ext uri="{FF2B5EF4-FFF2-40B4-BE49-F238E27FC236}">
                <a16:creationId xmlns:a16="http://schemas.microsoft.com/office/drawing/2014/main" xmlns="" id="{678243BD-ED4D-4ABB-B60A-BB312EE83564}"/>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8153469"/>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 name="صورة 40"/>
          <p:cNvPicPr>
            <a:picLocks noChangeAspect="1"/>
          </p:cNvPicPr>
          <p:nvPr/>
        </p:nvPicPr>
        <p:blipFill>
          <a:blip r:embed="rId3">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378477" y="243627"/>
            <a:ext cx="939420" cy="769441"/>
          </a:xfrm>
          <a:prstGeom prst="rect">
            <a:avLst/>
          </a:prstGeom>
        </p:spPr>
      </p:pic>
      <p:sp>
        <p:nvSpPr>
          <p:cNvPr id="19"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1279121" y="4722116"/>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15.شرط تعجيل الزكاة.</a:t>
            </a:r>
            <a:endParaRPr lang="ar-SA" sz="2800" dirty="0">
              <a:solidFill>
                <a:schemeClr val="tx1"/>
              </a:solidFill>
            </a:endParaRPr>
          </a:p>
        </p:txBody>
      </p:sp>
      <p:sp>
        <p:nvSpPr>
          <p:cNvPr id="21"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4967538" y="4722117"/>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14.حكم تعجيل الزكاة.</a:t>
            </a:r>
            <a:endParaRPr lang="ar-SA" sz="2800" dirty="0">
              <a:solidFill>
                <a:schemeClr val="tx1"/>
              </a:solidFill>
            </a:endParaRPr>
          </a:p>
        </p:txBody>
      </p:sp>
      <p:sp>
        <p:nvSpPr>
          <p:cNvPr id="22"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1279122" y="3784911"/>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12.فإن كان المالك في بلد وماله في بلد آخر.</a:t>
            </a:r>
          </a:p>
        </p:txBody>
      </p:sp>
      <p:sp>
        <p:nvSpPr>
          <p:cNvPr id="23"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6341480" y="5618941"/>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16.مسائل في التعجيل.</a:t>
            </a:r>
            <a:endParaRPr lang="ar-SA" sz="2800" dirty="0">
              <a:solidFill>
                <a:schemeClr val="tx1"/>
              </a:solidFill>
            </a:endParaRPr>
          </a:p>
        </p:txBody>
      </p:sp>
      <p:sp>
        <p:nvSpPr>
          <p:cNvPr id="27"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8654841" y="4722116"/>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13.حكم بعث السعاة زمن الوجوب.</a:t>
            </a:r>
            <a:endParaRPr lang="ar-SA" sz="2800" dirty="0">
              <a:solidFill>
                <a:schemeClr val="tx1"/>
              </a:solidFill>
            </a:endParaRPr>
          </a:p>
        </p:txBody>
      </p:sp>
      <p:sp>
        <p:nvSpPr>
          <p:cNvPr id="28"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8654841" y="1967400"/>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4.أحكام مانع الزكاة .</a:t>
            </a:r>
          </a:p>
        </p:txBody>
      </p:sp>
      <p:sp>
        <p:nvSpPr>
          <p:cNvPr id="30"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1280235" y="1032247"/>
            <a:ext cx="3013413" cy="670455"/>
          </a:xfrm>
          <a:custGeom>
            <a:avLst/>
            <a:gdLst>
              <a:gd name="connsiteX0" fmla="*/ 0 w 3013413"/>
              <a:gd name="connsiteY0" fmla="*/ 0 h 670455"/>
              <a:gd name="connsiteX1" fmla="*/ 3013413 w 3013413"/>
              <a:gd name="connsiteY1" fmla="*/ 0 h 670455"/>
              <a:gd name="connsiteX2" fmla="*/ 3013413 w 3013413"/>
              <a:gd name="connsiteY2" fmla="*/ 670455 h 670455"/>
              <a:gd name="connsiteX3" fmla="*/ 0 w 3013413"/>
              <a:gd name="connsiteY3" fmla="*/ 670455 h 670455"/>
              <a:gd name="connsiteX4" fmla="*/ 0 w 3013413"/>
              <a:gd name="connsiteY4" fmla="*/ 0 h 67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70455" fill="none" extrusionOk="0">
                <a:moveTo>
                  <a:pt x="0" y="0"/>
                </a:moveTo>
                <a:cubicBezTo>
                  <a:pt x="1117064" y="92772"/>
                  <a:pt x="2447318" y="-159028"/>
                  <a:pt x="3013413" y="0"/>
                </a:cubicBezTo>
                <a:cubicBezTo>
                  <a:pt x="3016409" y="303072"/>
                  <a:pt x="3052035" y="353787"/>
                  <a:pt x="3013413" y="670455"/>
                </a:cubicBezTo>
                <a:cubicBezTo>
                  <a:pt x="1696790" y="800895"/>
                  <a:pt x="1487593" y="600862"/>
                  <a:pt x="0" y="670455"/>
                </a:cubicBezTo>
                <a:cubicBezTo>
                  <a:pt x="1123" y="379374"/>
                  <a:pt x="29857" y="165262"/>
                  <a:pt x="0" y="0"/>
                </a:cubicBezTo>
                <a:close/>
              </a:path>
              <a:path w="3013413" h="670455" stroke="0" extrusionOk="0">
                <a:moveTo>
                  <a:pt x="0" y="0"/>
                </a:moveTo>
                <a:cubicBezTo>
                  <a:pt x="1468599" y="-38391"/>
                  <a:pt x="1514452" y="-2710"/>
                  <a:pt x="3013413" y="0"/>
                </a:cubicBezTo>
                <a:cubicBezTo>
                  <a:pt x="2961921" y="91689"/>
                  <a:pt x="2980823" y="473302"/>
                  <a:pt x="3013413" y="670455"/>
                </a:cubicBezTo>
                <a:cubicBezTo>
                  <a:pt x="1801595" y="624982"/>
                  <a:pt x="1120238" y="639223"/>
                  <a:pt x="0" y="670455"/>
                </a:cubicBezTo>
                <a:cubicBezTo>
                  <a:pt x="38832" y="580568"/>
                  <a:pt x="10025" y="204345"/>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3.متى يجوز تأخير إخراج الزكاة.</a:t>
            </a:r>
          </a:p>
        </p:txBody>
      </p:sp>
      <p:sp>
        <p:nvSpPr>
          <p:cNvPr id="31"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967538" y="1013069"/>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2.وقت إخراج الزكاة.</a:t>
            </a:r>
          </a:p>
        </p:txBody>
      </p:sp>
      <p:sp>
        <p:nvSpPr>
          <p:cNvPr id="32"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8654842" y="1013069"/>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1.التطوع بالصدقة لمن وجبت عليه الزكاة.</a:t>
            </a:r>
          </a:p>
        </p:txBody>
      </p:sp>
      <p:sp>
        <p:nvSpPr>
          <p:cNvPr id="33"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967539" y="3784912"/>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11.نقل الزكاة إلى مسافة قصر.</a:t>
            </a:r>
          </a:p>
        </p:txBody>
      </p:sp>
      <p:sp>
        <p:nvSpPr>
          <p:cNvPr id="34"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8654841" y="3796454"/>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10.مكان إخراج الزكاة.</a:t>
            </a:r>
          </a:p>
        </p:txBody>
      </p:sp>
      <p:sp>
        <p:nvSpPr>
          <p:cNvPr id="35"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1280234" y="2840334"/>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9.التوكيل في إخراج الزكاة.</a:t>
            </a:r>
          </a:p>
        </p:txBody>
      </p:sp>
      <p:sp>
        <p:nvSpPr>
          <p:cNvPr id="36"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4967537" y="2846358"/>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8.كيفية إخراج الزكاة.</a:t>
            </a:r>
          </a:p>
        </p:txBody>
      </p:sp>
      <p:sp>
        <p:nvSpPr>
          <p:cNvPr id="37"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8654841" y="2893276"/>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7.أخذ الزكاة على من وجبت عليه.</a:t>
            </a:r>
          </a:p>
        </p:txBody>
      </p:sp>
      <p:sp>
        <p:nvSpPr>
          <p:cNvPr id="38"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1280234" y="1933587"/>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6.حكم النية عند إخراج الزكاة.</a:t>
            </a:r>
          </a:p>
        </p:txBody>
      </p:sp>
      <p:sp>
        <p:nvSpPr>
          <p:cNvPr id="39"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4967541" y="1936160"/>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5.زكاة مال الصبي والمجنون.</a:t>
            </a:r>
          </a:p>
        </p:txBody>
      </p:sp>
      <p:sp>
        <p:nvSpPr>
          <p:cNvPr id="20"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3124996" y="5611518"/>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17.الأسئلة.</a:t>
            </a:r>
            <a:endParaRPr lang="ar-SA" sz="2800" dirty="0">
              <a:solidFill>
                <a:schemeClr val="tx1"/>
              </a:solidFill>
            </a:endParaRPr>
          </a:p>
        </p:txBody>
      </p:sp>
      <p:sp>
        <p:nvSpPr>
          <p:cNvPr id="24" name="مربع نص 23">
            <a:extLst>
              <a:ext uri="{FF2B5EF4-FFF2-40B4-BE49-F238E27FC236}">
                <a16:creationId xmlns:a16="http://schemas.microsoft.com/office/drawing/2014/main" xmlns="" id="{650DCFDE-255E-40F1-A525-69130091C3C8}"/>
              </a:ext>
            </a:extLst>
          </p:cNvPr>
          <p:cNvSpPr txBox="1"/>
          <p:nvPr/>
        </p:nvSpPr>
        <p:spPr>
          <a:xfrm>
            <a:off x="3617175" y="351348"/>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3847449414"/>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4539176" y="402748"/>
            <a:ext cx="6946015"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-[هل يجوز التطوع بالصدقة لمن وجبت عليه الزكاة]؟</a:t>
            </a:r>
          </a:p>
        </p:txBody>
      </p:sp>
      <p:sp>
        <p:nvSpPr>
          <p:cNvPr id="3" name="مستطيل 2"/>
          <p:cNvSpPr/>
          <p:nvPr/>
        </p:nvSpPr>
        <p:spPr>
          <a:xfrm>
            <a:off x="2342099" y="5682605"/>
            <a:ext cx="4394153"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ولتعذر إخراجها من المال لغيبة ونحوها.</a:t>
            </a:r>
          </a:p>
        </p:txBody>
      </p:sp>
      <p:sp>
        <p:nvSpPr>
          <p:cNvPr id="4" name="مستطيل 3"/>
          <p:cNvSpPr/>
          <p:nvPr/>
        </p:nvSpPr>
        <p:spPr>
          <a:xfrm>
            <a:off x="4539176" y="5051990"/>
            <a:ext cx="4121642"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وله تأخيرها لأشد حاجة وقريب وجار.</a:t>
            </a:r>
          </a:p>
        </p:txBody>
      </p:sp>
      <p:sp>
        <p:nvSpPr>
          <p:cNvPr id="5" name="مستطيل 4"/>
          <p:cNvSpPr/>
          <p:nvPr/>
        </p:nvSpPr>
        <p:spPr>
          <a:xfrm>
            <a:off x="5613444" y="4421375"/>
            <a:ext cx="5806398" cy="553998"/>
          </a:xfrm>
          <a:prstGeom prst="rect">
            <a:avLst/>
          </a:prstGeom>
          <a:solidFill>
            <a:srgbClr val="FFEEB0">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للضرر؛ كخوف رجوع ساع على نفسه أو ماله ونحوه. </a:t>
            </a:r>
          </a:p>
        </p:txBody>
      </p:sp>
      <p:sp>
        <p:nvSpPr>
          <p:cNvPr id="6" name="مستطيل 5"/>
          <p:cNvSpPr/>
          <p:nvPr/>
        </p:nvSpPr>
        <p:spPr>
          <a:xfrm>
            <a:off x="7080382" y="3867377"/>
            <a:ext cx="4339460"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-[متى يجوز تأخير إخراج الزكاة]؟</a:t>
            </a:r>
          </a:p>
        </p:txBody>
      </p:sp>
      <p:sp>
        <p:nvSpPr>
          <p:cNvPr id="7" name="مستطيل 6"/>
          <p:cNvSpPr/>
          <p:nvPr/>
        </p:nvSpPr>
        <p:spPr>
          <a:xfrm>
            <a:off x="2707337" y="2754283"/>
            <a:ext cx="7871837"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أن الأمر المطلق يقتضي الفورية، وكما لو طالب بها الساعي؛ </a:t>
            </a:r>
          </a:p>
          <a:p>
            <a:r>
              <a:rPr lang="ar-SA" sz="3000" dirty="0">
                <a:solidFill>
                  <a:prstClr val="black"/>
                </a:solidFill>
                <a:latin typeface="Sakkal Majalla" panose="02000000000000000000" pitchFamily="2" charset="-78"/>
                <a:cs typeface="Sakkal Majalla" panose="02000000000000000000" pitchFamily="2" charset="-78"/>
              </a:rPr>
              <a:t>ولأن حاجة الفقير ناجزة والتأخير مخل بالمقصود وربما أدى إلى الفوات .</a:t>
            </a:r>
          </a:p>
        </p:txBody>
      </p:sp>
      <p:sp>
        <p:nvSpPr>
          <p:cNvPr id="8" name="مستطيل 7"/>
          <p:cNvSpPr/>
          <p:nvPr/>
        </p:nvSpPr>
        <p:spPr>
          <a:xfrm>
            <a:off x="10579174" y="2758066"/>
            <a:ext cx="906017"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 </a:t>
            </a:r>
          </a:p>
        </p:txBody>
      </p:sp>
      <p:sp>
        <p:nvSpPr>
          <p:cNvPr id="9" name="مستطيل 8"/>
          <p:cNvSpPr/>
          <p:nvPr/>
        </p:nvSpPr>
        <p:spPr>
          <a:xfrm>
            <a:off x="5032784" y="2067458"/>
            <a:ext cx="6452407"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ويجب إخراج الزكاة على الفور مع إمكانه كنذر مطلق وكفارة</a:t>
            </a:r>
            <a:endParaRPr lang="ar-SA" sz="3000" dirty="0">
              <a:solidFill>
                <a:prstClr val="black"/>
              </a:solidFill>
            </a:endParaRPr>
          </a:p>
        </p:txBody>
      </p:sp>
      <p:sp>
        <p:nvSpPr>
          <p:cNvPr id="10" name="مستطيل 9"/>
          <p:cNvSpPr/>
          <p:nvPr/>
        </p:nvSpPr>
        <p:spPr>
          <a:xfrm>
            <a:off x="8642745" y="1548031"/>
            <a:ext cx="2842446"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-[متى تُخرَج الزكاة]؟</a:t>
            </a:r>
          </a:p>
        </p:txBody>
      </p:sp>
      <p:sp>
        <p:nvSpPr>
          <p:cNvPr id="11" name="مستطيل 10"/>
          <p:cNvSpPr/>
          <p:nvPr/>
        </p:nvSpPr>
        <p:spPr>
          <a:xfrm>
            <a:off x="5268799" y="958637"/>
            <a:ext cx="615104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يجوز لمن وجبت عليه الزكاة الصدقة تطوعًا قبل إخراجها.</a:t>
            </a:r>
          </a:p>
        </p:txBody>
      </p:sp>
      <p:cxnSp>
        <p:nvCxnSpPr>
          <p:cNvPr id="16" name="رابط كسهم مستقيم 15"/>
          <p:cNvCxnSpPr/>
          <p:nvPr/>
        </p:nvCxnSpPr>
        <p:spPr>
          <a:xfrm flipH="1" flipV="1">
            <a:off x="6720382" y="5959170"/>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7" name="رابط كسهم مستقيم 16"/>
          <p:cNvCxnSpPr/>
          <p:nvPr/>
        </p:nvCxnSpPr>
        <p:spPr>
          <a:xfrm flipH="1" flipV="1">
            <a:off x="8660818" y="5328555"/>
            <a:ext cx="360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9" name="رابط مستقيم 18"/>
          <p:cNvCxnSpPr/>
          <p:nvPr/>
        </p:nvCxnSpPr>
        <p:spPr>
          <a:xfrm flipV="1">
            <a:off x="9020818" y="5076555"/>
            <a:ext cx="0" cy="252000"/>
          </a:xfrm>
          <a:prstGeom prst="line">
            <a:avLst/>
          </a:prstGeom>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رابط مستقيم 19"/>
          <p:cNvCxnSpPr/>
          <p:nvPr/>
        </p:nvCxnSpPr>
        <p:spPr>
          <a:xfrm flipV="1">
            <a:off x="7080382" y="5671170"/>
            <a:ext cx="0" cy="288000"/>
          </a:xfrm>
          <a:prstGeom prst="line">
            <a:avLst/>
          </a:prstGeom>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080230"/>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خطط انسيابي: معالجة متعاقبة 13">
            <a:extLst>
              <a:ext uri="{FF2B5EF4-FFF2-40B4-BE49-F238E27FC236}">
                <a16:creationId xmlns:a16="http://schemas.microsoft.com/office/drawing/2014/main" xmlns="" id="{829AC7D4-D10E-4B6B-BD97-706DE74DA112}"/>
              </a:ext>
            </a:extLst>
          </p:cNvPr>
          <p:cNvSpPr/>
          <p:nvPr/>
        </p:nvSpPr>
        <p:spPr>
          <a:xfrm>
            <a:off x="518617" y="4769547"/>
            <a:ext cx="5766208"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5" name="صورة 14">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5743555" y="4808748"/>
            <a:ext cx="443865" cy="468630"/>
          </a:xfrm>
          <a:prstGeom prst="rect">
            <a:avLst/>
          </a:prstGeom>
        </p:spPr>
      </p:pic>
      <p:sp>
        <p:nvSpPr>
          <p:cNvPr id="2" name="مربع نص 1"/>
          <p:cNvSpPr txBox="1"/>
          <p:nvPr/>
        </p:nvSpPr>
        <p:spPr>
          <a:xfrm>
            <a:off x="4793531" y="611111"/>
            <a:ext cx="3275810"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-فإن منعها؛ أي الزكاة :</a:t>
            </a:r>
          </a:p>
        </p:txBody>
      </p:sp>
      <p:sp>
        <p:nvSpPr>
          <p:cNvPr id="3" name="مستطيل 2"/>
          <p:cNvSpPr/>
          <p:nvPr/>
        </p:nvSpPr>
        <p:spPr>
          <a:xfrm>
            <a:off x="360242" y="4754642"/>
            <a:ext cx="5383313"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ومن ادعى أداءها أو بقاء الحول أو نقص النصاب أو أن ما بيده لغيره ونحوه صُدِّق بلا يمين.</a:t>
            </a:r>
          </a:p>
        </p:txBody>
      </p:sp>
      <p:sp>
        <p:nvSpPr>
          <p:cNvPr id="7" name="مستطيل 6"/>
          <p:cNvSpPr/>
          <p:nvPr/>
        </p:nvSpPr>
        <p:spPr>
          <a:xfrm>
            <a:off x="1160194" y="1316290"/>
            <a:ext cx="4797083" cy="553998"/>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أو بخلا -أي ومن منعها بخلا من غير جحد- </a:t>
            </a:r>
          </a:p>
        </p:txBody>
      </p:sp>
      <p:sp>
        <p:nvSpPr>
          <p:cNvPr id="8" name="مستطيل 7"/>
          <p:cNvSpPr/>
          <p:nvPr/>
        </p:nvSpPr>
        <p:spPr>
          <a:xfrm>
            <a:off x="7834291" y="2613850"/>
            <a:ext cx="3688830"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وكذا جاحد وجوبها ولو لم يمتنع من أدائها </a:t>
            </a:r>
          </a:p>
        </p:txBody>
      </p:sp>
      <p:sp>
        <p:nvSpPr>
          <p:cNvPr id="9" name="مستطيل 8"/>
          <p:cNvSpPr/>
          <p:nvPr/>
        </p:nvSpPr>
        <p:spPr>
          <a:xfrm>
            <a:off x="7834291" y="1965070"/>
            <a:ext cx="3688830"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وكذا جاهل عرف فعلم وأصر. </a:t>
            </a:r>
          </a:p>
        </p:txBody>
      </p:sp>
      <p:sp>
        <p:nvSpPr>
          <p:cNvPr id="10" name="مستطيل 9"/>
          <p:cNvSpPr/>
          <p:nvPr/>
        </p:nvSpPr>
        <p:spPr>
          <a:xfrm>
            <a:off x="7834291" y="1316290"/>
            <a:ext cx="3688830"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جحدا لوجوبها كفرَ عارفٌ بالحكم</a:t>
            </a:r>
          </a:p>
        </p:txBody>
      </p:sp>
      <p:cxnSp>
        <p:nvCxnSpPr>
          <p:cNvPr id="12" name="رابط مستقيم 11"/>
          <p:cNvCxnSpPr>
            <a:cxnSpLocks/>
            <a:stCxn id="2" idx="3"/>
          </p:cNvCxnSpPr>
          <p:nvPr/>
        </p:nvCxnSpPr>
        <p:spPr>
          <a:xfrm>
            <a:off x="8069341" y="872721"/>
            <a:ext cx="2139184" cy="1539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رابط مستقيم 12"/>
          <p:cNvCxnSpPr>
            <a:cxnSpLocks/>
            <a:endCxn id="2" idx="1"/>
          </p:cNvCxnSpPr>
          <p:nvPr/>
        </p:nvCxnSpPr>
        <p:spPr>
          <a:xfrm flipV="1">
            <a:off x="2916516" y="872721"/>
            <a:ext cx="1877015" cy="2748"/>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10208525" y="888110"/>
            <a:ext cx="0" cy="2769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رابط كسهم مستقيم 16"/>
          <p:cNvCxnSpPr/>
          <p:nvPr/>
        </p:nvCxnSpPr>
        <p:spPr>
          <a:xfrm>
            <a:off x="2916516" y="875468"/>
            <a:ext cx="0" cy="2769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 name="مستطيل 3"/>
          <p:cNvSpPr/>
          <p:nvPr/>
        </p:nvSpPr>
        <p:spPr>
          <a:xfrm>
            <a:off x="7834291" y="3683508"/>
            <a:ext cx="3688830" cy="1477328"/>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-وأُخِذت الزكاة منه.</a:t>
            </a:r>
          </a:p>
          <a:p>
            <a:pPr algn="just"/>
            <a:r>
              <a:rPr lang="ar-SA" sz="3000" dirty="0">
                <a:solidFill>
                  <a:prstClr val="black"/>
                </a:solidFill>
                <a:latin typeface="Sakkal Majalla" panose="02000000000000000000" pitchFamily="2" charset="-78"/>
                <a:cs typeface="Sakkal Majalla" panose="02000000000000000000" pitchFamily="2" charset="-78"/>
              </a:rPr>
              <a:t>- وقُتِل لردته بتكذيبه لله ورسوله بعد أن يستتاب ثلاثا. </a:t>
            </a:r>
          </a:p>
        </p:txBody>
      </p:sp>
      <p:sp>
        <p:nvSpPr>
          <p:cNvPr id="5" name="مستطيل 4"/>
          <p:cNvSpPr/>
          <p:nvPr/>
        </p:nvSpPr>
        <p:spPr>
          <a:xfrm>
            <a:off x="999685" y="2085914"/>
            <a:ext cx="5118100" cy="1938992"/>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-أُخِذت منه فقط قهرا كدين الآدمي ولم يكفر. </a:t>
            </a:r>
          </a:p>
          <a:p>
            <a:r>
              <a:rPr lang="ar-SA" sz="3000" dirty="0">
                <a:solidFill>
                  <a:prstClr val="black"/>
                </a:solidFill>
                <a:latin typeface="Sakkal Majalla" panose="02000000000000000000" pitchFamily="2" charset="-78"/>
                <a:cs typeface="Sakkal Majalla" panose="02000000000000000000" pitchFamily="2" charset="-78"/>
              </a:rPr>
              <a:t>-وعُزِّر إن علم تحريم ذلك.</a:t>
            </a:r>
          </a:p>
          <a:p>
            <a:r>
              <a:rPr lang="ar-SA" sz="3000" dirty="0">
                <a:solidFill>
                  <a:prstClr val="black"/>
                </a:solidFill>
                <a:latin typeface="Sakkal Majalla" panose="02000000000000000000" pitchFamily="2" charset="-78"/>
                <a:cs typeface="Sakkal Majalla" panose="02000000000000000000" pitchFamily="2" charset="-78"/>
              </a:rPr>
              <a:t>-وقوتل إن احتيج إليه ووضعها الإمام مواضعها. </a:t>
            </a:r>
          </a:p>
          <a:p>
            <a:r>
              <a:rPr lang="ar-SA" sz="3000" dirty="0">
                <a:solidFill>
                  <a:prstClr val="black"/>
                </a:solidFill>
                <a:latin typeface="Sakkal Majalla" panose="02000000000000000000" pitchFamily="2" charset="-78"/>
                <a:cs typeface="Sakkal Majalla" panose="02000000000000000000" pitchFamily="2" charset="-78"/>
              </a:rPr>
              <a:t>-ولا يكفر بقتاله للإمام.</a:t>
            </a:r>
          </a:p>
        </p:txBody>
      </p:sp>
      <p:sp>
        <p:nvSpPr>
          <p:cNvPr id="18"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5652976"/>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7183049" y="1145275"/>
            <a:ext cx="4238578"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وتجب الزكاة في مال صبي ومجنون.</a:t>
            </a:r>
          </a:p>
        </p:txBody>
      </p:sp>
      <p:sp>
        <p:nvSpPr>
          <p:cNvPr id="3" name="مربع نص 2"/>
          <p:cNvSpPr txBox="1"/>
          <p:nvPr/>
        </p:nvSpPr>
        <p:spPr>
          <a:xfrm>
            <a:off x="7400041" y="558568"/>
            <a:ext cx="4021586"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-[زكاة مال الصبي والمجنون]:</a:t>
            </a:r>
          </a:p>
        </p:txBody>
      </p:sp>
      <p:sp>
        <p:nvSpPr>
          <p:cNvPr id="4" name="مستطيل 3"/>
          <p:cNvSpPr/>
          <p:nvPr/>
        </p:nvSpPr>
        <p:spPr>
          <a:xfrm>
            <a:off x="1192478" y="5395173"/>
            <a:ext cx="4452632"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وله تقديمها بزمن يسير كصلاة فينوي الزكاة أو الصدقة الواجبة ونحو ذلك</a:t>
            </a:r>
          </a:p>
        </p:txBody>
      </p:sp>
      <p:sp>
        <p:nvSpPr>
          <p:cNvPr id="5" name="مستطيل 4"/>
          <p:cNvSpPr/>
          <p:nvPr/>
        </p:nvSpPr>
        <p:spPr>
          <a:xfrm>
            <a:off x="6029374" y="4964490"/>
            <a:ext cx="3637535"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لحديث: «إنما الأعمال بالنيات» ، </a:t>
            </a:r>
          </a:p>
        </p:txBody>
      </p:sp>
      <p:sp>
        <p:nvSpPr>
          <p:cNvPr id="6" name="مستطيل 5"/>
          <p:cNvSpPr/>
          <p:nvPr/>
        </p:nvSpPr>
        <p:spPr>
          <a:xfrm>
            <a:off x="9666909" y="4957358"/>
            <a:ext cx="10615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 </a:t>
            </a:r>
          </a:p>
        </p:txBody>
      </p:sp>
      <p:sp>
        <p:nvSpPr>
          <p:cNvPr id="7" name="مستطيل 6"/>
          <p:cNvSpPr/>
          <p:nvPr/>
        </p:nvSpPr>
        <p:spPr>
          <a:xfrm>
            <a:off x="6105748" y="4345073"/>
            <a:ext cx="531587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ولا يجوز إخراجها -أي الزكاة- إلا بنية من مكلف. </a:t>
            </a:r>
          </a:p>
        </p:txBody>
      </p:sp>
      <p:sp>
        <p:nvSpPr>
          <p:cNvPr id="8" name="مستطيل 7"/>
          <p:cNvSpPr/>
          <p:nvPr/>
        </p:nvSpPr>
        <p:spPr>
          <a:xfrm>
            <a:off x="7123655" y="3791075"/>
            <a:ext cx="4297972"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النية عند إخراج الزكاة]:</a:t>
            </a:r>
          </a:p>
        </p:txBody>
      </p:sp>
      <p:sp>
        <p:nvSpPr>
          <p:cNvPr id="9" name="مستطيل 8"/>
          <p:cNvSpPr/>
          <p:nvPr/>
        </p:nvSpPr>
        <p:spPr>
          <a:xfrm>
            <a:off x="5956496" y="5626006"/>
            <a:ext cx="2614818"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والأولى قرن النية بدفع. </a:t>
            </a:r>
          </a:p>
        </p:txBody>
      </p:sp>
      <p:sp>
        <p:nvSpPr>
          <p:cNvPr id="10" name="مستطيل 9"/>
          <p:cNvSpPr/>
          <p:nvPr/>
        </p:nvSpPr>
        <p:spPr>
          <a:xfrm>
            <a:off x="1000007" y="2987208"/>
            <a:ext cx="5695791"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 ذلك حق تدخله النيابة، ولذلك صح التوكيل فيه.</a:t>
            </a:r>
          </a:p>
        </p:txBody>
      </p:sp>
      <p:sp>
        <p:nvSpPr>
          <p:cNvPr id="11" name="مستطيل 10"/>
          <p:cNvSpPr/>
          <p:nvPr/>
        </p:nvSpPr>
        <p:spPr>
          <a:xfrm>
            <a:off x="6695798" y="3001153"/>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12" name="مستطيل 11"/>
          <p:cNvSpPr/>
          <p:nvPr/>
        </p:nvSpPr>
        <p:spPr>
          <a:xfrm>
            <a:off x="1647738" y="2455521"/>
            <a:ext cx="592502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فيخرجها وليهما في مالهما ؛كصرف نفقة واجبة عليهما.</a:t>
            </a:r>
          </a:p>
        </p:txBody>
      </p:sp>
      <p:sp>
        <p:nvSpPr>
          <p:cNvPr id="13" name="مستطيل 12"/>
          <p:cNvSpPr/>
          <p:nvPr/>
        </p:nvSpPr>
        <p:spPr>
          <a:xfrm>
            <a:off x="3551373" y="1731982"/>
            <a:ext cx="7021945"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لما تقدم [من </a:t>
            </a:r>
            <a:r>
              <a:rPr lang="ar-SA" sz="3000" dirty="0" err="1">
                <a:solidFill>
                  <a:prstClr val="black"/>
                </a:solidFill>
                <a:latin typeface="Sakkal Majalla" panose="02000000000000000000" pitchFamily="2" charset="-78"/>
                <a:cs typeface="Sakkal Majalla" panose="02000000000000000000" pitchFamily="2" charset="-78"/>
              </a:rPr>
              <a:t>العمومات</a:t>
            </a:r>
            <a:r>
              <a:rPr lang="ar-SA" sz="3000" dirty="0">
                <a:solidFill>
                  <a:prstClr val="black"/>
                </a:solidFill>
                <a:latin typeface="Sakkal Majalla" panose="02000000000000000000" pitchFamily="2" charset="-78"/>
                <a:cs typeface="Sakkal Majalla" panose="02000000000000000000" pitchFamily="2" charset="-78"/>
              </a:rPr>
              <a:t>، كقوله «في كل أربعين شاة </a:t>
            </a:r>
            <a:r>
              <a:rPr lang="ar-SA" sz="3000" dirty="0" err="1">
                <a:solidFill>
                  <a:prstClr val="black"/>
                </a:solidFill>
                <a:latin typeface="Sakkal Majalla" panose="02000000000000000000" pitchFamily="2" charset="-78"/>
                <a:cs typeface="Sakkal Majalla" panose="02000000000000000000" pitchFamily="2" charset="-78"/>
              </a:rPr>
              <a:t>شاة</a:t>
            </a:r>
            <a:r>
              <a:rPr lang="ar-SA" sz="3000" dirty="0">
                <a:solidFill>
                  <a:prstClr val="black"/>
                </a:solidFill>
                <a:latin typeface="Sakkal Majalla" panose="02000000000000000000" pitchFamily="2" charset="-78"/>
                <a:cs typeface="Sakkal Majalla" panose="02000000000000000000" pitchFamily="2" charset="-78"/>
              </a:rPr>
              <a:t>» .]</a:t>
            </a:r>
          </a:p>
        </p:txBody>
      </p:sp>
      <p:sp>
        <p:nvSpPr>
          <p:cNvPr id="14" name="مستطيل 13"/>
          <p:cNvSpPr/>
          <p:nvPr/>
        </p:nvSpPr>
        <p:spPr>
          <a:xfrm>
            <a:off x="10573318" y="1731982"/>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cxnSp>
        <p:nvCxnSpPr>
          <p:cNvPr id="18" name="رابط كسهم مستقيم 17"/>
          <p:cNvCxnSpPr/>
          <p:nvPr/>
        </p:nvCxnSpPr>
        <p:spPr>
          <a:xfrm flipH="1" flipV="1">
            <a:off x="7689568" y="2717722"/>
            <a:ext cx="504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0" name="رابط مستقيم 19"/>
          <p:cNvCxnSpPr/>
          <p:nvPr/>
        </p:nvCxnSpPr>
        <p:spPr>
          <a:xfrm flipH="1" flipV="1">
            <a:off x="8193568" y="2279024"/>
            <a:ext cx="0" cy="432000"/>
          </a:xfrm>
          <a:prstGeom prst="line">
            <a:avLst/>
          </a:prstGeom>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flipH="1" flipV="1">
            <a:off x="8590277" y="5918235"/>
            <a:ext cx="252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3" name="رابط مستقيم 22"/>
          <p:cNvCxnSpPr/>
          <p:nvPr/>
        </p:nvCxnSpPr>
        <p:spPr>
          <a:xfrm flipH="1" flipV="1">
            <a:off x="8823314" y="5471005"/>
            <a:ext cx="0" cy="432000"/>
          </a:xfrm>
          <a:prstGeom prst="line">
            <a:avLst/>
          </a:prstGeom>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4" name="رابط كسهم مستقيم 23"/>
          <p:cNvCxnSpPr/>
          <p:nvPr/>
        </p:nvCxnSpPr>
        <p:spPr>
          <a:xfrm flipH="1" flipV="1">
            <a:off x="5664073" y="5918235"/>
            <a:ext cx="39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1"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639408"/>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مخطط انسيابي: معالجة متعاقبة 15">
            <a:extLst>
              <a:ext uri="{FF2B5EF4-FFF2-40B4-BE49-F238E27FC236}">
                <a16:creationId xmlns:a16="http://schemas.microsoft.com/office/drawing/2014/main" xmlns="" id="{829AC7D4-D10E-4B6B-BD97-706DE74DA112}"/>
              </a:ext>
            </a:extLst>
          </p:cNvPr>
          <p:cNvSpPr/>
          <p:nvPr/>
        </p:nvSpPr>
        <p:spPr>
          <a:xfrm>
            <a:off x="1658207" y="4787571"/>
            <a:ext cx="8803300" cy="1454156"/>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7" name="صورة 16">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936867" y="4870699"/>
            <a:ext cx="443865" cy="468630"/>
          </a:xfrm>
          <a:prstGeom prst="rect">
            <a:avLst/>
          </a:prstGeom>
        </p:spPr>
      </p:pic>
      <p:sp>
        <p:nvSpPr>
          <p:cNvPr id="2" name="مربع نص 1"/>
          <p:cNvSpPr txBox="1"/>
          <p:nvPr/>
        </p:nvSpPr>
        <p:spPr>
          <a:xfrm>
            <a:off x="2435397" y="3475881"/>
            <a:ext cx="7374236" cy="553998"/>
          </a:xfrm>
          <a:prstGeom prst="rect">
            <a:avLst/>
          </a:prstGeom>
          <a:solidFill>
            <a:srgbClr val="FFEEB0">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والأفضل أن يفرقها بنفسه ليكون على يقين من وصولها إلى مستحقها. </a:t>
            </a:r>
          </a:p>
        </p:txBody>
      </p:sp>
      <p:sp>
        <p:nvSpPr>
          <p:cNvPr id="4" name="مستطيل 3"/>
          <p:cNvSpPr/>
          <p:nvPr/>
        </p:nvSpPr>
        <p:spPr>
          <a:xfrm>
            <a:off x="7726346" y="928630"/>
            <a:ext cx="3788451"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وإذا أخذت منه قهرا: </a:t>
            </a:r>
          </a:p>
        </p:txBody>
      </p:sp>
      <p:sp>
        <p:nvSpPr>
          <p:cNvPr id="5" name="مربع نص 4"/>
          <p:cNvSpPr txBox="1"/>
          <p:nvPr/>
        </p:nvSpPr>
        <p:spPr>
          <a:xfrm>
            <a:off x="3271105" y="329341"/>
            <a:ext cx="6117992" cy="523220"/>
          </a:xfrm>
          <a:prstGeom prst="rect">
            <a:avLst/>
          </a:prstGeom>
          <a:noFill/>
        </p:spPr>
        <p:txBody>
          <a:bodyPr wrap="square" rtlCol="1">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-[هل يجزئ أخذ الزكاة على من وجبت عليه؟]:</a:t>
            </a:r>
          </a:p>
        </p:txBody>
      </p:sp>
      <p:sp>
        <p:nvSpPr>
          <p:cNvPr id="6" name="مستطيل 5"/>
          <p:cNvSpPr/>
          <p:nvPr/>
        </p:nvSpPr>
        <p:spPr>
          <a:xfrm>
            <a:off x="1480313" y="928630"/>
            <a:ext cx="3788451"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وإن تعذر وصول إلى المالك لحبس أو نحوه فأخذها الإمام أو نائبه :</a:t>
            </a:r>
          </a:p>
        </p:txBody>
      </p:sp>
      <p:sp>
        <p:nvSpPr>
          <p:cNvPr id="7" name="مستطيل 6"/>
          <p:cNvSpPr/>
          <p:nvPr/>
        </p:nvSpPr>
        <p:spPr>
          <a:xfrm>
            <a:off x="2176132" y="2036841"/>
            <a:ext cx="2396811"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أجزأت ظاهرًا وباطنًا. </a:t>
            </a:r>
          </a:p>
        </p:txBody>
      </p:sp>
      <p:sp>
        <p:nvSpPr>
          <p:cNvPr id="8" name="مستطيل 7"/>
          <p:cNvSpPr/>
          <p:nvPr/>
        </p:nvSpPr>
        <p:spPr>
          <a:xfrm>
            <a:off x="8779635" y="1618011"/>
            <a:ext cx="1681872"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أجزأت ظاهرًا. </a:t>
            </a:r>
            <a:endParaRPr lang="ar-SA" sz="3000" dirty="0">
              <a:solidFill>
                <a:prstClr val="black"/>
              </a:solidFill>
            </a:endParaRPr>
          </a:p>
        </p:txBody>
      </p:sp>
      <p:sp>
        <p:nvSpPr>
          <p:cNvPr id="9" name="مربع نص 8"/>
          <p:cNvSpPr txBox="1"/>
          <p:nvPr/>
        </p:nvSpPr>
        <p:spPr>
          <a:xfrm>
            <a:off x="3758807" y="2921668"/>
            <a:ext cx="5020827" cy="523220"/>
          </a:xfrm>
          <a:prstGeom prst="rect">
            <a:avLst/>
          </a:prstGeom>
          <a:noFill/>
        </p:spPr>
        <p:txBody>
          <a:bodyPr wrap="square" rtlCol="1">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-[كيفية إخراج الزكاة]:</a:t>
            </a:r>
          </a:p>
        </p:txBody>
      </p:sp>
      <p:sp>
        <p:nvSpPr>
          <p:cNvPr id="10" name="مستطيل 9"/>
          <p:cNvSpPr/>
          <p:nvPr/>
        </p:nvSpPr>
        <p:spPr>
          <a:xfrm>
            <a:off x="1607547" y="4775985"/>
            <a:ext cx="8379980" cy="147732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ويسن إظهارها و أن يقول عند دفعها هو -أي: مؤديها- وآخذها ما ورد.</a:t>
            </a:r>
          </a:p>
          <a:p>
            <a:r>
              <a:rPr lang="ar-SA" sz="3000" dirty="0">
                <a:solidFill>
                  <a:prstClr val="black"/>
                </a:solidFill>
                <a:latin typeface="Sakkal Majalla" panose="02000000000000000000" pitchFamily="2" charset="-78"/>
                <a:cs typeface="Sakkal Majalla" panose="02000000000000000000" pitchFamily="2" charset="-78"/>
              </a:rPr>
              <a:t>فيقول دافعها: اللهم اجعلها مغنما ولا تجعلها مغرما.</a:t>
            </a:r>
          </a:p>
          <a:p>
            <a:r>
              <a:rPr lang="ar-SA" sz="3000" dirty="0">
                <a:solidFill>
                  <a:prstClr val="black"/>
                </a:solidFill>
                <a:latin typeface="Sakkal Majalla" panose="02000000000000000000" pitchFamily="2" charset="-78"/>
                <a:cs typeface="Sakkal Majalla" panose="02000000000000000000" pitchFamily="2" charset="-78"/>
              </a:rPr>
              <a:t>ويقول آخذها: آجرك الله فيما أعطيت، وبارك لك فيما أبقيت، وجعله لك طهورا.</a:t>
            </a:r>
          </a:p>
        </p:txBody>
      </p:sp>
      <p:sp>
        <p:nvSpPr>
          <p:cNvPr id="11" name="مستطيل 10"/>
          <p:cNvSpPr/>
          <p:nvPr/>
        </p:nvSpPr>
        <p:spPr>
          <a:xfrm>
            <a:off x="2435398" y="4125933"/>
            <a:ext cx="7374236"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وله دفعها إلى الساعي. </a:t>
            </a:r>
          </a:p>
        </p:txBody>
      </p:sp>
      <p:cxnSp>
        <p:nvCxnSpPr>
          <p:cNvPr id="12" name="رابط مستقيم 11"/>
          <p:cNvCxnSpPr>
            <a:cxnSpLocks/>
            <a:stCxn id="5" idx="3"/>
          </p:cNvCxnSpPr>
          <p:nvPr/>
        </p:nvCxnSpPr>
        <p:spPr>
          <a:xfrm>
            <a:off x="9389097" y="590951"/>
            <a:ext cx="218538" cy="1539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رابط مستقيم 12"/>
          <p:cNvCxnSpPr>
            <a:cxnSpLocks/>
            <a:endCxn id="5" idx="1"/>
          </p:cNvCxnSpPr>
          <p:nvPr/>
        </p:nvCxnSpPr>
        <p:spPr>
          <a:xfrm flipV="1">
            <a:off x="2948844" y="590951"/>
            <a:ext cx="322261" cy="1539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p:nvPr/>
        </p:nvCxnSpPr>
        <p:spPr>
          <a:xfrm>
            <a:off x="9601077" y="625194"/>
            <a:ext cx="0" cy="2769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رابط كسهم مستقيم 14"/>
          <p:cNvCxnSpPr/>
          <p:nvPr/>
        </p:nvCxnSpPr>
        <p:spPr>
          <a:xfrm>
            <a:off x="2948844" y="625194"/>
            <a:ext cx="0" cy="27699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3733324"/>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25631" y="3152001"/>
            <a:ext cx="5140738" cy="553998"/>
          </a:xfrm>
          <a:prstGeom prst="rect">
            <a:avLst/>
          </a:prstGeom>
          <a:no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والأفضل إخراج زكاة كل مال في فقراء بلده.</a:t>
            </a:r>
          </a:p>
        </p:txBody>
      </p:sp>
      <p:sp>
        <p:nvSpPr>
          <p:cNvPr id="4" name="مستطيل 3"/>
          <p:cNvSpPr/>
          <p:nvPr/>
        </p:nvSpPr>
        <p:spPr>
          <a:xfrm>
            <a:off x="4790685" y="725614"/>
            <a:ext cx="3120851"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وإن وكل مسلما ثقة </a:t>
            </a:r>
            <a:r>
              <a:rPr lang="ar-SA" sz="3000" u="sng" dirty="0">
                <a:solidFill>
                  <a:prstClr val="black"/>
                </a:solidFill>
                <a:latin typeface="Sakkal Majalla" panose="02000000000000000000" pitchFamily="2" charset="-78"/>
                <a:cs typeface="Sakkal Majalla" panose="02000000000000000000" pitchFamily="2" charset="-78"/>
              </a:rPr>
              <a:t>جاز</a:t>
            </a:r>
            <a:r>
              <a:rPr lang="ar-SA" sz="3000" dirty="0">
                <a:solidFill>
                  <a:prstClr val="black"/>
                </a:solidFill>
                <a:latin typeface="Sakkal Majalla" panose="02000000000000000000" pitchFamily="2" charset="-78"/>
                <a:cs typeface="Sakkal Majalla" panose="02000000000000000000" pitchFamily="2" charset="-78"/>
              </a:rPr>
              <a:t>.</a:t>
            </a:r>
          </a:p>
        </p:txBody>
      </p:sp>
      <p:sp>
        <p:nvSpPr>
          <p:cNvPr id="5" name="مربع نص 4"/>
          <p:cNvSpPr txBox="1"/>
          <p:nvPr/>
        </p:nvSpPr>
        <p:spPr>
          <a:xfrm>
            <a:off x="8465270" y="3154923"/>
            <a:ext cx="3147601"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-[مكان إخراج الزكاة]:</a:t>
            </a:r>
          </a:p>
        </p:txBody>
      </p:sp>
      <p:sp>
        <p:nvSpPr>
          <p:cNvPr id="6" name="مربع نص 5"/>
          <p:cNvSpPr txBox="1"/>
          <p:nvPr/>
        </p:nvSpPr>
        <p:spPr>
          <a:xfrm>
            <a:off x="7748833" y="735771"/>
            <a:ext cx="3841925" cy="523220"/>
          </a:xfrm>
          <a:prstGeom prst="rect">
            <a:avLst/>
          </a:prstGeom>
          <a:noFill/>
        </p:spPr>
        <p:txBody>
          <a:bodyPr wrap="square" rtlCol="1">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-[التوكيل في إخراج الزكاة]:</a:t>
            </a:r>
          </a:p>
        </p:txBody>
      </p:sp>
      <p:sp>
        <p:nvSpPr>
          <p:cNvPr id="7" name="مستطيل 6"/>
          <p:cNvSpPr/>
          <p:nvPr/>
        </p:nvSpPr>
        <p:spPr>
          <a:xfrm>
            <a:off x="3941798" y="2564132"/>
            <a:ext cx="3373039" cy="553998"/>
          </a:xfrm>
          <a:prstGeom prst="rect">
            <a:avLst/>
          </a:prstGeom>
          <a:solidFill>
            <a:srgbClr val="FFEEB0">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a:t>
            </a:r>
            <a:r>
              <a:rPr lang="ar-SA" sz="3000" u="sng" dirty="0">
                <a:solidFill>
                  <a:prstClr val="black"/>
                </a:solidFill>
                <a:latin typeface="Sakkal Majalla" panose="02000000000000000000" pitchFamily="2" charset="-78"/>
                <a:cs typeface="Sakkal Majalla" panose="02000000000000000000" pitchFamily="2" charset="-78"/>
              </a:rPr>
              <a:t>ا يجزئه </a:t>
            </a:r>
            <a:r>
              <a:rPr lang="ar-SA" sz="3000" dirty="0">
                <a:solidFill>
                  <a:prstClr val="black"/>
                </a:solidFill>
                <a:latin typeface="Sakkal Majalla" panose="02000000000000000000" pitchFamily="2" charset="-78"/>
                <a:cs typeface="Sakkal Majalla" panose="02000000000000000000" pitchFamily="2" charset="-78"/>
              </a:rPr>
              <a:t>الدفع له إلا إن أعلمه.</a:t>
            </a:r>
          </a:p>
        </p:txBody>
      </p:sp>
      <p:sp>
        <p:nvSpPr>
          <p:cNvPr id="8" name="مستطيل 7"/>
          <p:cNvSpPr/>
          <p:nvPr/>
        </p:nvSpPr>
        <p:spPr>
          <a:xfrm>
            <a:off x="3941798" y="1935948"/>
            <a:ext cx="3373039"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ومع عدم عادته :</a:t>
            </a:r>
          </a:p>
        </p:txBody>
      </p:sp>
      <p:sp>
        <p:nvSpPr>
          <p:cNvPr id="9" name="مستطيل 8"/>
          <p:cNvSpPr/>
          <p:nvPr/>
        </p:nvSpPr>
        <p:spPr>
          <a:xfrm>
            <a:off x="9164767" y="2566956"/>
            <a:ext cx="2448105" cy="553998"/>
          </a:xfrm>
          <a:prstGeom prst="rect">
            <a:avLst/>
          </a:prstGeom>
          <a:solidFill>
            <a:srgbClr val="FFEEB0">
              <a:alpha val="50196"/>
            </a:srgbClr>
          </a:solidFill>
        </p:spPr>
        <p:txBody>
          <a:bodyPr wrap="square">
            <a:spAutoFit/>
          </a:bodyPr>
          <a:lstStyle/>
          <a:p>
            <a:pPr algn="ctr"/>
            <a:r>
              <a:rPr lang="ar-SA" sz="3000" u="sng" dirty="0">
                <a:solidFill>
                  <a:prstClr val="black"/>
                </a:solidFill>
                <a:latin typeface="Sakkal Majalla" panose="02000000000000000000" pitchFamily="2" charset="-78"/>
                <a:cs typeface="Sakkal Majalla" panose="02000000000000000000" pitchFamily="2" charset="-78"/>
              </a:rPr>
              <a:t> كُرِهَ </a:t>
            </a:r>
            <a:r>
              <a:rPr lang="ar-SA" sz="3000" dirty="0">
                <a:solidFill>
                  <a:prstClr val="black"/>
                </a:solidFill>
                <a:latin typeface="Sakkal Majalla" panose="02000000000000000000" pitchFamily="2" charset="-78"/>
                <a:cs typeface="Sakkal Majalla" panose="02000000000000000000" pitchFamily="2" charset="-78"/>
              </a:rPr>
              <a:t>إعلامه بها </a:t>
            </a:r>
          </a:p>
        </p:txBody>
      </p:sp>
      <p:sp>
        <p:nvSpPr>
          <p:cNvPr id="10" name="مستطيل 9"/>
          <p:cNvSpPr/>
          <p:nvPr/>
        </p:nvSpPr>
        <p:spPr>
          <a:xfrm>
            <a:off x="9164767" y="1937161"/>
            <a:ext cx="2448106" cy="553998"/>
          </a:xfrm>
          <a:prstGeom prst="rect">
            <a:avLst/>
          </a:prstGeom>
          <a:solidFill>
            <a:srgbClr val="9AB9E7">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ومن علم أهلية آخذ:</a:t>
            </a:r>
          </a:p>
        </p:txBody>
      </p:sp>
      <p:sp>
        <p:nvSpPr>
          <p:cNvPr id="11" name="مستطيل 10"/>
          <p:cNvSpPr/>
          <p:nvPr/>
        </p:nvSpPr>
        <p:spPr>
          <a:xfrm>
            <a:off x="2890613" y="1330084"/>
            <a:ext cx="8722260" cy="553998"/>
          </a:xfrm>
          <a:prstGeom prst="rect">
            <a:avLst/>
          </a:prstGeom>
        </p:spPr>
        <p:txBody>
          <a:bodyPr wrap="none">
            <a:spAutoFit/>
          </a:bodyPr>
          <a:lstStyle/>
          <a:p>
            <a:r>
              <a:rPr lang="ar-SA" sz="3000" dirty="0" smtClean="0">
                <a:solidFill>
                  <a:prstClr val="black"/>
                </a:solidFill>
                <a:latin typeface="Sakkal Majalla" panose="02000000000000000000" pitchFamily="2" charset="-78"/>
                <a:cs typeface="Sakkal Majalla" panose="02000000000000000000" pitchFamily="2" charset="-78"/>
              </a:rPr>
              <a:t>و أجزأت </a:t>
            </a:r>
            <a:r>
              <a:rPr lang="ar-SA" sz="3000" dirty="0">
                <a:solidFill>
                  <a:prstClr val="black"/>
                </a:solidFill>
                <a:latin typeface="Sakkal Majalla" panose="02000000000000000000" pitchFamily="2" charset="-78"/>
                <a:cs typeface="Sakkal Majalla" panose="02000000000000000000" pitchFamily="2" charset="-78"/>
              </a:rPr>
              <a:t>نية موكل مع قرب وإلا نوى موكل عند دفع لوكيل، ووكيل عند دفع لفقير. </a:t>
            </a:r>
          </a:p>
        </p:txBody>
      </p:sp>
      <p:cxnSp>
        <p:nvCxnSpPr>
          <p:cNvPr id="13" name="رابط كسهم مستقيم 12"/>
          <p:cNvCxnSpPr>
            <a:stCxn id="10" idx="1"/>
            <a:endCxn id="8" idx="3"/>
          </p:cNvCxnSpPr>
          <p:nvPr/>
        </p:nvCxnSpPr>
        <p:spPr>
          <a:xfrm flipH="1" flipV="1">
            <a:off x="7314837" y="2212947"/>
            <a:ext cx="1849930" cy="121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مستطيل 13"/>
          <p:cNvSpPr/>
          <p:nvPr/>
        </p:nvSpPr>
        <p:spPr>
          <a:xfrm>
            <a:off x="1213390" y="5921171"/>
            <a:ext cx="3773790"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 بخلاف نذر وكفارة ووصية مطلقة.</a:t>
            </a:r>
          </a:p>
        </p:txBody>
      </p:sp>
      <p:sp>
        <p:nvSpPr>
          <p:cNvPr id="15" name="مستطيل 14"/>
          <p:cNvSpPr/>
          <p:nvPr/>
        </p:nvSpPr>
        <p:spPr>
          <a:xfrm>
            <a:off x="177799" y="4538047"/>
            <a:ext cx="4794971" cy="1477328"/>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لقوله - صلى الله عليه وسلم - لمعاذ لما بعثه لليمن: «أعلمهم أن الله قد افترض عليهم صدقة تؤخذ من </a:t>
            </a:r>
            <a:r>
              <a:rPr lang="ar-SA" sz="3000" dirty="0" err="1">
                <a:solidFill>
                  <a:prstClr val="black"/>
                </a:solidFill>
                <a:latin typeface="Sakkal Majalla" panose="02000000000000000000" pitchFamily="2" charset="-78"/>
                <a:cs typeface="Sakkal Majalla" panose="02000000000000000000" pitchFamily="2" charset="-78"/>
              </a:rPr>
              <a:t>أغنيائهم</a:t>
            </a:r>
            <a:r>
              <a:rPr lang="ar-SA" sz="3000" dirty="0">
                <a:solidFill>
                  <a:prstClr val="black"/>
                </a:solidFill>
                <a:latin typeface="Sakkal Majalla" panose="02000000000000000000" pitchFamily="2" charset="-78"/>
                <a:cs typeface="Sakkal Majalla" panose="02000000000000000000" pitchFamily="2" charset="-78"/>
              </a:rPr>
              <a:t> فترد على فقرائهم»</a:t>
            </a:r>
          </a:p>
        </p:txBody>
      </p:sp>
      <p:sp>
        <p:nvSpPr>
          <p:cNvPr id="16" name="مستطيل 15"/>
          <p:cNvSpPr/>
          <p:nvPr/>
        </p:nvSpPr>
        <p:spPr>
          <a:xfrm>
            <a:off x="4987180" y="4538047"/>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17" name="مستطيل 16"/>
          <p:cNvSpPr/>
          <p:nvPr/>
        </p:nvSpPr>
        <p:spPr>
          <a:xfrm>
            <a:off x="929980" y="3891594"/>
            <a:ext cx="5061001"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ولا يجوز نقلها مطلقا إلى ما تقصر فيه الصلاة.</a:t>
            </a:r>
          </a:p>
        </p:txBody>
      </p:sp>
      <p:sp>
        <p:nvSpPr>
          <p:cNvPr id="18" name="مستطيل 17"/>
          <p:cNvSpPr/>
          <p:nvPr/>
        </p:nvSpPr>
        <p:spPr>
          <a:xfrm>
            <a:off x="8259076" y="4510266"/>
            <a:ext cx="248337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لأنه في حكم بلد واحد.</a:t>
            </a:r>
          </a:p>
        </p:txBody>
      </p:sp>
      <p:sp>
        <p:nvSpPr>
          <p:cNvPr id="19" name="مستطيل 18"/>
          <p:cNvSpPr/>
          <p:nvPr/>
        </p:nvSpPr>
        <p:spPr>
          <a:xfrm>
            <a:off x="10742449" y="4510266"/>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20" name="مستطيل 19"/>
          <p:cNvSpPr/>
          <p:nvPr/>
        </p:nvSpPr>
        <p:spPr>
          <a:xfrm>
            <a:off x="6529757" y="3860731"/>
            <a:ext cx="5061001" cy="553998"/>
          </a:xfrm>
          <a:prstGeom prst="rect">
            <a:avLst/>
          </a:prstGeom>
          <a:solidFill>
            <a:srgbClr val="9AB9E7">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ويجوز نقلها إلى دون مسافة قصر من بلد المال.</a:t>
            </a:r>
          </a:p>
        </p:txBody>
      </p:sp>
      <p:sp>
        <p:nvSpPr>
          <p:cNvPr id="21"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587362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1990740" y="565222"/>
            <a:ext cx="3549221"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ولو قبض دون نصاب : </a:t>
            </a:r>
          </a:p>
        </p:txBody>
      </p:sp>
      <p:sp>
        <p:nvSpPr>
          <p:cNvPr id="3" name="مستطيل 2"/>
          <p:cNvSpPr/>
          <p:nvPr/>
        </p:nvSpPr>
        <p:spPr>
          <a:xfrm>
            <a:off x="5786652" y="583425"/>
            <a:ext cx="4108893" cy="3323987"/>
          </a:xfrm>
          <a:prstGeom prst="rect">
            <a:avLst/>
          </a:prstGeom>
        </p:spPr>
        <p:txBody>
          <a:bodyPr wrap="square">
            <a:spAutoFit/>
          </a:bodyPr>
          <a:lstStyle/>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دين </a:t>
            </a:r>
          </a:p>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 أو حق من مغصوب </a:t>
            </a:r>
          </a:p>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أو مسروق </a:t>
            </a:r>
          </a:p>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أو موروث مجهول </a:t>
            </a:r>
          </a:p>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ونحوه من صداق وغيره </a:t>
            </a:r>
          </a:p>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كثمن مبيع </a:t>
            </a:r>
          </a:p>
          <a:p>
            <a:pPr marL="285750" indent="-285750" algn="just">
              <a:buFont typeface="Arial" panose="020B0604020202020204" pitchFamily="34" charset="0"/>
              <a:buChar char="•"/>
            </a:pPr>
            <a:r>
              <a:rPr lang="ar-SA" sz="3000" dirty="0">
                <a:latin typeface="Sakkal Majalla" panose="02000000000000000000" pitchFamily="2" charset="-78"/>
                <a:cs typeface="Sakkal Majalla" panose="02000000000000000000" pitchFamily="2" charset="-78"/>
              </a:rPr>
              <a:t>وقرض على مليء باذل ، أو غيره : </a:t>
            </a:r>
          </a:p>
        </p:txBody>
      </p:sp>
      <p:sp>
        <p:nvSpPr>
          <p:cNvPr id="4" name="مستطيل 3"/>
          <p:cNvSpPr/>
          <p:nvPr/>
        </p:nvSpPr>
        <p:spPr>
          <a:xfrm>
            <a:off x="6282339" y="4020529"/>
            <a:ext cx="3366446" cy="553998"/>
          </a:xfrm>
          <a:prstGeom prst="rect">
            <a:avLst/>
          </a:prstGeom>
        </p:spPr>
        <p:txBody>
          <a:bodyPr wrap="square">
            <a:spAutoFit/>
          </a:bodyPr>
          <a:lstStyle/>
          <a:p>
            <a:pPr lvl="0"/>
            <a:r>
              <a:rPr lang="ar-SA" sz="3000" dirty="0">
                <a:latin typeface="Sakkal Majalla" panose="02000000000000000000" pitchFamily="2" charset="-78"/>
                <a:cs typeface="Sakkal Majalla" panose="02000000000000000000" pitchFamily="2" charset="-78"/>
              </a:rPr>
              <a:t>أدى زكاته إذا قبضه لما مضى.</a:t>
            </a:r>
          </a:p>
        </p:txBody>
      </p:sp>
      <p:sp>
        <p:nvSpPr>
          <p:cNvPr id="5" name="مستطيل 4"/>
          <p:cNvSpPr/>
          <p:nvPr/>
        </p:nvSpPr>
        <p:spPr>
          <a:xfrm>
            <a:off x="9648784" y="4020529"/>
            <a:ext cx="1072739"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الحكم : </a:t>
            </a:r>
            <a:endParaRPr lang="ar-SA" dirty="0"/>
          </a:p>
        </p:txBody>
      </p:sp>
      <p:sp>
        <p:nvSpPr>
          <p:cNvPr id="7" name="مستطيل 6"/>
          <p:cNvSpPr/>
          <p:nvPr/>
        </p:nvSpPr>
        <p:spPr>
          <a:xfrm>
            <a:off x="8029432" y="4719161"/>
            <a:ext cx="1619353" cy="553998"/>
          </a:xfrm>
          <a:prstGeom prst="rect">
            <a:avLst/>
          </a:prstGeom>
        </p:spPr>
        <p:txBody>
          <a:bodyPr wrap="none">
            <a:spAutoFit/>
          </a:bodyPr>
          <a:lstStyle/>
          <a:p>
            <a:pPr lvl="0"/>
            <a:r>
              <a:rPr lang="ar-SA" sz="3000" dirty="0">
                <a:latin typeface="Sakkal Majalla" panose="02000000000000000000" pitchFamily="2" charset="-78"/>
                <a:cs typeface="Sakkal Majalla" panose="02000000000000000000" pitchFamily="2" charset="-78"/>
              </a:rPr>
              <a:t>روي عن علي </a:t>
            </a:r>
          </a:p>
        </p:txBody>
      </p:sp>
      <p:sp>
        <p:nvSpPr>
          <p:cNvPr id="9" name="مستطيل 8"/>
          <p:cNvSpPr/>
          <p:nvPr/>
        </p:nvSpPr>
        <p:spPr>
          <a:xfrm>
            <a:off x="5227093" y="5419609"/>
            <a:ext cx="4439365" cy="1015663"/>
          </a:xfrm>
          <a:prstGeom prst="rect">
            <a:avLst/>
          </a:prstGeom>
        </p:spPr>
        <p:txBody>
          <a:bodyPr wrap="square">
            <a:spAutoFit/>
          </a:bodyPr>
          <a:lstStyle/>
          <a:p>
            <a:pPr lvl="0"/>
            <a:r>
              <a:rPr lang="ar-SA" sz="3000" dirty="0">
                <a:latin typeface="Sakkal Majalla" panose="02000000000000000000" pitchFamily="2" charset="-78"/>
                <a:cs typeface="Sakkal Majalla" panose="02000000000000000000" pitchFamily="2" charset="-78"/>
              </a:rPr>
              <a:t>لأنه يقدر على قبضه والانتفاع به،</a:t>
            </a:r>
          </a:p>
          <a:p>
            <a:pPr lvl="0"/>
            <a:r>
              <a:rPr lang="ar-SA" sz="3000" dirty="0">
                <a:latin typeface="Sakkal Majalla" panose="02000000000000000000" pitchFamily="2" charset="-78"/>
                <a:cs typeface="Sakkal Majalla" panose="02000000000000000000" pitchFamily="2" charset="-78"/>
              </a:rPr>
              <a:t> قصد ببقائه عليه الفرار من الزكاة أو لا .</a:t>
            </a:r>
          </a:p>
        </p:txBody>
      </p:sp>
      <p:sp>
        <p:nvSpPr>
          <p:cNvPr id="10" name="مستطيل 9"/>
          <p:cNvSpPr/>
          <p:nvPr/>
        </p:nvSpPr>
        <p:spPr>
          <a:xfrm>
            <a:off x="9666459" y="5415257"/>
            <a:ext cx="1055065"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العلة : </a:t>
            </a:r>
            <a:endParaRPr lang="ar-SA" sz="3000" dirty="0"/>
          </a:p>
        </p:txBody>
      </p:sp>
      <p:sp>
        <p:nvSpPr>
          <p:cNvPr id="11" name="مستطيل 10"/>
          <p:cNvSpPr/>
          <p:nvPr/>
        </p:nvSpPr>
        <p:spPr>
          <a:xfrm>
            <a:off x="9666460" y="4717893"/>
            <a:ext cx="1055064"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الدليل : </a:t>
            </a:r>
            <a:endParaRPr lang="ar-SA" sz="3000" dirty="0"/>
          </a:p>
        </p:txBody>
      </p:sp>
      <p:cxnSp>
        <p:nvCxnSpPr>
          <p:cNvPr id="13" name="رابط مستقيم 12"/>
          <p:cNvCxnSpPr/>
          <p:nvPr/>
        </p:nvCxnSpPr>
        <p:spPr>
          <a:xfrm flipH="1">
            <a:off x="5558852" y="842221"/>
            <a:ext cx="37804" cy="4503529"/>
          </a:xfrm>
          <a:prstGeom prst="line">
            <a:avLst/>
          </a:prstGeom>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5" name="مستطيل 14"/>
          <p:cNvSpPr/>
          <p:nvPr/>
        </p:nvSpPr>
        <p:spPr>
          <a:xfrm>
            <a:off x="3861918" y="1315390"/>
            <a:ext cx="641522" cy="553998"/>
          </a:xfrm>
          <a:prstGeom prst="rect">
            <a:avLst/>
          </a:prstGeom>
        </p:spPr>
        <p:txBody>
          <a:bodyPr wrap="square">
            <a:spAutoFit/>
          </a:bodyPr>
          <a:lstStyle/>
          <a:p>
            <a:pPr lvl="0"/>
            <a:r>
              <a:rPr lang="ar-SA" sz="3000" dirty="0">
                <a:latin typeface="Sakkal Majalla" panose="02000000000000000000" pitchFamily="2" charset="-78"/>
                <a:cs typeface="Sakkal Majalla" panose="02000000000000000000" pitchFamily="2" charset="-78"/>
              </a:rPr>
              <a:t>زكّاه.</a:t>
            </a:r>
          </a:p>
        </p:txBody>
      </p:sp>
      <p:sp>
        <p:nvSpPr>
          <p:cNvPr id="17" name="مستطيل 16"/>
          <p:cNvSpPr/>
          <p:nvPr/>
        </p:nvSpPr>
        <p:spPr>
          <a:xfrm>
            <a:off x="77924" y="1997484"/>
            <a:ext cx="5443146" cy="1015663"/>
          </a:xfrm>
          <a:prstGeom prst="rect">
            <a:avLst/>
          </a:prstGeom>
        </p:spPr>
        <p:txBody>
          <a:bodyPr wrap="square">
            <a:spAutoFit/>
          </a:bodyPr>
          <a:lstStyle/>
          <a:p>
            <a:pPr lvl="0"/>
            <a:r>
              <a:rPr lang="ar-SA" sz="3000" dirty="0">
                <a:latin typeface="Sakkal Majalla" panose="02000000000000000000" pitchFamily="2" charset="-78"/>
                <a:cs typeface="Sakkal Majalla" panose="02000000000000000000" pitchFamily="2" charset="-78"/>
              </a:rPr>
              <a:t>وكذا لو كان بيده دون نصاب وباقيه دين أو غصب أو ضال والحوالة به أو الإبراء كالقبض .</a:t>
            </a:r>
          </a:p>
        </p:txBody>
      </p:sp>
      <p:sp>
        <p:nvSpPr>
          <p:cNvPr id="6" name="مستطيل 5"/>
          <p:cNvSpPr/>
          <p:nvPr/>
        </p:nvSpPr>
        <p:spPr>
          <a:xfrm>
            <a:off x="9764163" y="565222"/>
            <a:ext cx="2055371" cy="523220"/>
          </a:xfrm>
          <a:prstGeom prst="rect">
            <a:avLst/>
          </a:prstGeom>
        </p:spPr>
        <p:txBody>
          <a:bodyPr wrap="none">
            <a:spAutoFit/>
          </a:bodyPr>
          <a:lstStyle/>
          <a:p>
            <a:pPr lvl="0"/>
            <a:r>
              <a:rPr lang="ar-SA" sz="2800" dirty="0">
                <a:solidFill>
                  <a:schemeClr val="accent6">
                    <a:lumMod val="50000"/>
                  </a:schemeClr>
                </a:solidFill>
                <a:latin typeface="Sakkal Majalla" panose="02000000000000000000" pitchFamily="2" charset="-78"/>
                <a:cs typeface="PT Bold Heading" panose="00000400000000000000" pitchFamily="2" charset="-78"/>
              </a:rPr>
              <a:t>- ومن كان له :</a:t>
            </a:r>
          </a:p>
        </p:txBody>
      </p:sp>
      <p:sp>
        <p:nvSpPr>
          <p:cNvPr id="16" name="مستطيل 15"/>
          <p:cNvSpPr/>
          <p:nvPr/>
        </p:nvSpPr>
        <p:spPr>
          <a:xfrm>
            <a:off x="4503440" y="1315390"/>
            <a:ext cx="1017630" cy="553998"/>
          </a:xfrm>
          <a:prstGeom prst="rect">
            <a:avLst/>
          </a:prstGeom>
          <a:solidFill>
            <a:srgbClr val="7F7F7F">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الحكم : </a:t>
            </a:r>
            <a:endParaRPr lang="ar-SA" dirty="0"/>
          </a:p>
        </p:txBody>
      </p:sp>
      <p:sp>
        <p:nvSpPr>
          <p:cNvPr id="18"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668553"/>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صورة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946" y="902573"/>
            <a:ext cx="785381" cy="785381"/>
          </a:xfrm>
          <a:prstGeom prst="rect">
            <a:avLst/>
          </a:prstGeom>
        </p:spPr>
      </p:pic>
      <p:pic>
        <p:nvPicPr>
          <p:cNvPr id="21" name="صورة 20"/>
          <p:cNvPicPr>
            <a:picLocks noChangeAspect="1"/>
          </p:cNvPicPr>
          <p:nvPr/>
        </p:nvPicPr>
        <p:blipFill>
          <a:blip r:embed="rId4" cstate="print">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6070946" y="4065994"/>
            <a:ext cx="778081" cy="775964"/>
          </a:xfrm>
          <a:prstGeom prst="rect">
            <a:avLst/>
          </a:prstGeom>
        </p:spPr>
      </p:pic>
      <p:sp>
        <p:nvSpPr>
          <p:cNvPr id="2" name="مربع نص 1"/>
          <p:cNvSpPr txBox="1"/>
          <p:nvPr/>
        </p:nvSpPr>
        <p:spPr>
          <a:xfrm>
            <a:off x="6856328" y="1140188"/>
            <a:ext cx="4876656"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فإن فعل -أي نقلها- إلى مسافة قصر :</a:t>
            </a:r>
          </a:p>
        </p:txBody>
      </p:sp>
      <p:sp>
        <p:nvSpPr>
          <p:cNvPr id="3" name="مستطيل 2"/>
          <p:cNvSpPr/>
          <p:nvPr/>
        </p:nvSpPr>
        <p:spPr>
          <a:xfrm>
            <a:off x="4015640" y="3392391"/>
            <a:ext cx="5213380" cy="523220"/>
          </a:xfrm>
          <a:prstGeom prst="rect">
            <a:avLst/>
          </a:prstGeom>
        </p:spPr>
        <p:txBody>
          <a:bodyPr wrap="square">
            <a:spAutoFit/>
          </a:bodyPr>
          <a:lstStyle/>
          <a:p>
            <a:pPr algn="ctr"/>
            <a:r>
              <a:rPr lang="ar-SA" sz="2800" dirty="0">
                <a:solidFill>
                  <a:schemeClr val="accent6">
                    <a:lumMod val="50000"/>
                  </a:schemeClr>
                </a:solidFill>
                <a:latin typeface="Sakkal Majalla" panose="02000000000000000000" pitchFamily="2" charset="-78"/>
                <a:cs typeface="PT Bold Heading" panose="00000400000000000000" pitchFamily="2" charset="-78"/>
              </a:rPr>
              <a:t>-فإن كان المالك في بلد وماله في بلد آخر:</a:t>
            </a:r>
          </a:p>
        </p:txBody>
      </p:sp>
      <p:sp>
        <p:nvSpPr>
          <p:cNvPr id="4" name="مستطيل 3"/>
          <p:cNvSpPr/>
          <p:nvPr/>
        </p:nvSpPr>
        <p:spPr>
          <a:xfrm>
            <a:off x="2070100" y="2415425"/>
            <a:ext cx="3191955" cy="1015663"/>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لأنهم أولى، وعليه مؤونة نقل ودفع وكَيْل ووزن.</a:t>
            </a:r>
          </a:p>
        </p:txBody>
      </p:sp>
      <p:sp>
        <p:nvSpPr>
          <p:cNvPr id="5" name="مستطيل 4"/>
          <p:cNvSpPr/>
          <p:nvPr/>
        </p:nvSpPr>
        <p:spPr>
          <a:xfrm>
            <a:off x="2209800" y="1801015"/>
            <a:ext cx="3052255" cy="553998"/>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فيفرقها في أقرب البلاد إليه.</a:t>
            </a:r>
          </a:p>
        </p:txBody>
      </p:sp>
      <p:sp>
        <p:nvSpPr>
          <p:cNvPr id="6" name="مستطيل 5"/>
          <p:cNvSpPr/>
          <p:nvPr/>
        </p:nvSpPr>
        <p:spPr>
          <a:xfrm>
            <a:off x="1222662" y="1140188"/>
            <a:ext cx="4876656"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إلا أن يكون المال في بلد أو مكان لا فقراء فيه :</a:t>
            </a:r>
          </a:p>
        </p:txBody>
      </p:sp>
      <p:sp>
        <p:nvSpPr>
          <p:cNvPr id="7" name="مستطيل 6"/>
          <p:cNvSpPr/>
          <p:nvPr/>
        </p:nvSpPr>
        <p:spPr>
          <a:xfrm>
            <a:off x="5251009" y="2419204"/>
            <a:ext cx="848309"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8" name="مستطيل 7"/>
          <p:cNvSpPr/>
          <p:nvPr/>
        </p:nvSpPr>
        <p:spPr>
          <a:xfrm>
            <a:off x="7696312" y="2401500"/>
            <a:ext cx="3353575" cy="1015663"/>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لأنه دفع الحق إلى مستحقه فبرئ من عهدته ويأثم. </a:t>
            </a:r>
          </a:p>
        </p:txBody>
      </p:sp>
      <p:sp>
        <p:nvSpPr>
          <p:cNvPr id="9" name="مستطيل 8"/>
          <p:cNvSpPr/>
          <p:nvPr/>
        </p:nvSpPr>
        <p:spPr>
          <a:xfrm>
            <a:off x="10884675" y="2408462"/>
            <a:ext cx="848309"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10" name="مستطيل 9"/>
          <p:cNvSpPr/>
          <p:nvPr/>
        </p:nvSpPr>
        <p:spPr>
          <a:xfrm>
            <a:off x="7768528" y="1765835"/>
            <a:ext cx="3052255"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أجـــــــزأت</a:t>
            </a:r>
          </a:p>
        </p:txBody>
      </p:sp>
      <p:sp>
        <p:nvSpPr>
          <p:cNvPr id="11" name="مربع نص 10"/>
          <p:cNvSpPr txBox="1"/>
          <p:nvPr/>
        </p:nvSpPr>
        <p:spPr>
          <a:xfrm>
            <a:off x="3981973" y="395449"/>
            <a:ext cx="4440024"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-[نقل الزكاة إلى مسافة قصر] :</a:t>
            </a:r>
          </a:p>
        </p:txBody>
      </p:sp>
      <p:sp>
        <p:nvSpPr>
          <p:cNvPr id="12" name="مستطيل 11"/>
          <p:cNvSpPr/>
          <p:nvPr/>
        </p:nvSpPr>
        <p:spPr>
          <a:xfrm>
            <a:off x="1096943" y="5044361"/>
            <a:ext cx="4274009" cy="1477328"/>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لأن الفطرة إنما تتعلق بالبدن كما تقدم [أي من قوله: ومن وجبت عليه فطرة غيره، أخرجها مع فطرته، مكان نفسه]. </a:t>
            </a:r>
          </a:p>
        </p:txBody>
      </p:sp>
      <p:sp>
        <p:nvSpPr>
          <p:cNvPr id="13" name="مستطيل 12"/>
          <p:cNvSpPr/>
          <p:nvPr/>
        </p:nvSpPr>
        <p:spPr>
          <a:xfrm>
            <a:off x="1222662" y="3965799"/>
            <a:ext cx="4876656"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وأخرج فطرته في بلد هو فيه، وإن لم يكن له به مال.</a:t>
            </a:r>
          </a:p>
        </p:txBody>
      </p:sp>
      <p:sp>
        <p:nvSpPr>
          <p:cNvPr id="14" name="مستطيل 13"/>
          <p:cNvSpPr/>
          <p:nvPr/>
        </p:nvSpPr>
        <p:spPr>
          <a:xfrm>
            <a:off x="6856327" y="5046495"/>
            <a:ext cx="3989201"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 الأطماع إنما تتعلق به غالبا بمضي زمن الوجوب أو ما قاربه.</a:t>
            </a:r>
          </a:p>
        </p:txBody>
      </p:sp>
      <p:sp>
        <p:nvSpPr>
          <p:cNvPr id="15" name="مستطيل 14"/>
          <p:cNvSpPr/>
          <p:nvPr/>
        </p:nvSpPr>
        <p:spPr>
          <a:xfrm>
            <a:off x="6856327" y="3965798"/>
            <a:ext cx="4876656"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أخرج زكاة المال في بلده؛ أي بلد به المال كل الحول أو أكثره دون ما نقص عن ذلك.</a:t>
            </a:r>
          </a:p>
        </p:txBody>
      </p:sp>
      <p:sp>
        <p:nvSpPr>
          <p:cNvPr id="16" name="مستطيل 15"/>
          <p:cNvSpPr/>
          <p:nvPr/>
        </p:nvSpPr>
        <p:spPr>
          <a:xfrm>
            <a:off x="10884675" y="5046495"/>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sp>
        <p:nvSpPr>
          <p:cNvPr id="17" name="مستطيل 16"/>
          <p:cNvSpPr/>
          <p:nvPr/>
        </p:nvSpPr>
        <p:spPr>
          <a:xfrm>
            <a:off x="5251008" y="5046495"/>
            <a:ext cx="848309"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endParaRPr lang="ar-SA" sz="3000" dirty="0">
              <a:solidFill>
                <a:prstClr val="black"/>
              </a:solidFill>
            </a:endParaRPr>
          </a:p>
        </p:txBody>
      </p:sp>
      <p:cxnSp>
        <p:nvCxnSpPr>
          <p:cNvPr id="19" name="رابط كسهم مستقيم 18"/>
          <p:cNvCxnSpPr/>
          <p:nvPr/>
        </p:nvCxnSpPr>
        <p:spPr>
          <a:xfrm>
            <a:off x="3796771" y="1645121"/>
            <a:ext cx="0"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رابط كسهم مستقيم 19"/>
          <p:cNvCxnSpPr/>
          <p:nvPr/>
        </p:nvCxnSpPr>
        <p:spPr>
          <a:xfrm>
            <a:off x="9333971" y="1621015"/>
            <a:ext cx="0" cy="180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2"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4487094"/>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1094846" y="940272"/>
            <a:ext cx="10476948"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ويجب على الإمام بعث السعاة قرب زمن الوجوب لقبض زكاة المال الظاهر كالسائمة والزرع والثمار.</a:t>
            </a:r>
          </a:p>
        </p:txBody>
      </p:sp>
      <p:sp>
        <p:nvSpPr>
          <p:cNvPr id="7" name="مستطيل 6"/>
          <p:cNvSpPr/>
          <p:nvPr/>
        </p:nvSpPr>
        <p:spPr>
          <a:xfrm>
            <a:off x="3378367" y="1575332"/>
            <a:ext cx="7189789"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لفعله - صلى الله عليه وسلم - وفعل الخلفاء - رضي الله عنهم - بعده.</a:t>
            </a:r>
          </a:p>
        </p:txBody>
      </p:sp>
      <p:sp>
        <p:nvSpPr>
          <p:cNvPr id="8" name="مستطيل 7"/>
          <p:cNvSpPr/>
          <p:nvPr/>
        </p:nvSpPr>
        <p:spPr>
          <a:xfrm>
            <a:off x="10568156" y="1568048"/>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9" name="مستطيل 8"/>
          <p:cNvSpPr/>
          <p:nvPr/>
        </p:nvSpPr>
        <p:spPr>
          <a:xfrm>
            <a:off x="6757212" y="381487"/>
            <a:ext cx="4793300"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بعث السعاة زمن الوجوب] :</a:t>
            </a:r>
            <a:endParaRPr lang="ar-SA" sz="1600" dirty="0">
              <a:solidFill>
                <a:schemeClr val="accent6">
                  <a:lumMod val="50000"/>
                </a:schemeClr>
              </a:solidFill>
              <a:cs typeface="PT Bold Heading" panose="00000400000000000000" pitchFamily="2" charset="-78"/>
            </a:endParaRPr>
          </a:p>
        </p:txBody>
      </p:sp>
      <p:sp>
        <p:nvSpPr>
          <p:cNvPr id="10" name="مستطيل 9"/>
          <p:cNvSpPr/>
          <p:nvPr/>
        </p:nvSpPr>
        <p:spPr>
          <a:xfrm>
            <a:off x="7400041" y="4755276"/>
            <a:ext cx="3301683"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-[شرط تعجيل الزكاة] :</a:t>
            </a:r>
            <a:endParaRPr lang="ar-SA" sz="2800" dirty="0">
              <a:solidFill>
                <a:schemeClr val="accent6">
                  <a:lumMod val="50000"/>
                </a:schemeClr>
              </a:solidFill>
              <a:cs typeface="PT Bold Heading" panose="00000400000000000000" pitchFamily="2" charset="-78"/>
            </a:endParaRPr>
          </a:p>
        </p:txBody>
      </p:sp>
      <p:sp>
        <p:nvSpPr>
          <p:cNvPr id="11" name="مستطيل 10"/>
          <p:cNvSpPr/>
          <p:nvPr/>
        </p:nvSpPr>
        <p:spPr>
          <a:xfrm>
            <a:off x="8286161" y="2466137"/>
            <a:ext cx="3264351"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تعجيل الزكاة] :</a:t>
            </a:r>
            <a:endParaRPr lang="ar-SA" sz="2800" dirty="0">
              <a:solidFill>
                <a:schemeClr val="accent6">
                  <a:lumMod val="50000"/>
                </a:schemeClr>
              </a:solidFill>
              <a:cs typeface="PT Bold Heading" panose="00000400000000000000" pitchFamily="2" charset="-78"/>
            </a:endParaRPr>
          </a:p>
        </p:txBody>
      </p:sp>
      <p:sp>
        <p:nvSpPr>
          <p:cNvPr id="12" name="مستطيل 11"/>
          <p:cNvSpPr/>
          <p:nvPr/>
        </p:nvSpPr>
        <p:spPr>
          <a:xfrm>
            <a:off x="7715892" y="3013140"/>
            <a:ext cx="3855902"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ويجوز تعجيل الزكاة لحولين فأقل.</a:t>
            </a:r>
          </a:p>
        </p:txBody>
      </p:sp>
      <p:sp>
        <p:nvSpPr>
          <p:cNvPr id="13" name="مستطيل 12"/>
          <p:cNvSpPr/>
          <p:nvPr/>
        </p:nvSpPr>
        <p:spPr>
          <a:xfrm>
            <a:off x="10568317" y="3640916"/>
            <a:ext cx="1003477" cy="553998"/>
          </a:xfrm>
          <a:prstGeom prst="rect">
            <a:avLst/>
          </a:prstGeom>
          <a:solidFill>
            <a:srgbClr val="7F7F7F">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14" name="مستطيل 13"/>
          <p:cNvSpPr/>
          <p:nvPr/>
        </p:nvSpPr>
        <p:spPr>
          <a:xfrm>
            <a:off x="1296345" y="3640916"/>
            <a:ext cx="9271811"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لما روى أبو عبيدة في " الأموال "بإسناده عن علي «أن النبي - صلى الله عليه وسلم - تعجل من العباس صدقة سنتين» ، ويعضده رواية مسلم: «فهي علي ومثلها» </a:t>
            </a:r>
          </a:p>
        </p:txBody>
      </p:sp>
      <p:sp>
        <p:nvSpPr>
          <p:cNvPr id="15" name="مستطيل 14"/>
          <p:cNvSpPr/>
          <p:nvPr/>
        </p:nvSpPr>
        <p:spPr>
          <a:xfrm>
            <a:off x="4628477" y="5296237"/>
            <a:ext cx="6073247"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وإنما يجوز تعجيلها إذا كَمُلَ النصاب ، لا عما </a:t>
            </a:r>
            <a:r>
              <a:rPr lang="ar-SA" sz="3000" dirty="0" err="1">
                <a:solidFill>
                  <a:prstClr val="black"/>
                </a:solidFill>
                <a:latin typeface="Sakkal Majalla" panose="02000000000000000000" pitchFamily="2" charset="-78"/>
                <a:cs typeface="Sakkal Majalla" panose="02000000000000000000" pitchFamily="2" charset="-78"/>
              </a:rPr>
              <a:t>يستفيده</a:t>
            </a:r>
            <a:r>
              <a:rPr lang="ar-SA" sz="3000" dirty="0">
                <a:solidFill>
                  <a:prstClr val="black"/>
                </a:solidFill>
                <a:latin typeface="Sakkal Majalla" panose="02000000000000000000" pitchFamily="2" charset="-78"/>
                <a:cs typeface="Sakkal Majalla" panose="02000000000000000000" pitchFamily="2" charset="-78"/>
              </a:rPr>
              <a:t>.</a:t>
            </a:r>
            <a:endParaRPr lang="ar-SA" sz="3000" dirty="0">
              <a:solidFill>
                <a:prstClr val="black"/>
              </a:solidFill>
            </a:endParaRPr>
          </a:p>
        </p:txBody>
      </p:sp>
      <p:sp>
        <p:nvSpPr>
          <p:cNvPr id="16"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1844177"/>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مخطط انسيابي: معالجة متعاقبة 9">
            <a:extLst>
              <a:ext uri="{FF2B5EF4-FFF2-40B4-BE49-F238E27FC236}">
                <a16:creationId xmlns:a16="http://schemas.microsoft.com/office/drawing/2014/main" xmlns="" id="{829AC7D4-D10E-4B6B-BD97-706DE74DA112}"/>
              </a:ext>
            </a:extLst>
          </p:cNvPr>
          <p:cNvSpPr/>
          <p:nvPr/>
        </p:nvSpPr>
        <p:spPr>
          <a:xfrm>
            <a:off x="1842448" y="5159266"/>
            <a:ext cx="8462752"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1" name="صورة 10">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763930" y="5198467"/>
            <a:ext cx="443865" cy="468630"/>
          </a:xfrm>
          <a:prstGeom prst="rect">
            <a:avLst/>
          </a:prstGeom>
        </p:spPr>
      </p:pic>
      <p:sp>
        <p:nvSpPr>
          <p:cNvPr id="2" name="مربع نص 1"/>
          <p:cNvSpPr txBox="1"/>
          <p:nvPr/>
        </p:nvSpPr>
        <p:spPr>
          <a:xfrm>
            <a:off x="4804121" y="480650"/>
            <a:ext cx="3192928"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-[مسائل في التعجيل]:</a:t>
            </a:r>
          </a:p>
        </p:txBody>
      </p:sp>
      <p:sp>
        <p:nvSpPr>
          <p:cNvPr id="3" name="مربع نص 2"/>
          <p:cNvSpPr txBox="1"/>
          <p:nvPr/>
        </p:nvSpPr>
        <p:spPr>
          <a:xfrm>
            <a:off x="3215970" y="1211522"/>
            <a:ext cx="6369237"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وإذا تم الحول والنصاب ناقص قدر ما عجله صح وأجزأه.</a:t>
            </a:r>
          </a:p>
        </p:txBody>
      </p:sp>
      <p:sp>
        <p:nvSpPr>
          <p:cNvPr id="4" name="مستطيل 3"/>
          <p:cNvSpPr/>
          <p:nvPr/>
        </p:nvSpPr>
        <p:spPr>
          <a:xfrm>
            <a:off x="1411829" y="5159266"/>
            <a:ext cx="8407400"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ولا يستحب تعجيل الزكاة، ولمن أخذ الساعي منه زيادة أن يعتد بها من قابلة،</a:t>
            </a:r>
          </a:p>
          <a:p>
            <a:r>
              <a:rPr lang="ar-SA" sz="3000" dirty="0">
                <a:solidFill>
                  <a:prstClr val="black"/>
                </a:solidFill>
                <a:latin typeface="Sakkal Majalla" panose="02000000000000000000" pitchFamily="2" charset="-78"/>
                <a:cs typeface="Sakkal Majalla" panose="02000000000000000000" pitchFamily="2" charset="-78"/>
              </a:rPr>
              <a:t> قال الموفق: إن نوى التعجيل.</a:t>
            </a:r>
          </a:p>
        </p:txBody>
      </p:sp>
      <p:sp>
        <p:nvSpPr>
          <p:cNvPr id="5" name="مستطيل 4"/>
          <p:cNvSpPr/>
          <p:nvPr/>
        </p:nvSpPr>
        <p:spPr>
          <a:xfrm>
            <a:off x="3215967" y="4536471"/>
            <a:ext cx="6369237"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لا إن دفعها إلى من يعلم غناه فافتقر؛ اعتبارًا بحال الدفع. </a:t>
            </a:r>
          </a:p>
        </p:txBody>
      </p:sp>
      <p:sp>
        <p:nvSpPr>
          <p:cNvPr id="6" name="مستطيل 5"/>
          <p:cNvSpPr/>
          <p:nvPr/>
        </p:nvSpPr>
        <p:spPr>
          <a:xfrm>
            <a:off x="3215967" y="3773085"/>
            <a:ext cx="6369236"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وإن مات قابض معجلة أو استغنى قبل الحول أجزأت. </a:t>
            </a:r>
          </a:p>
        </p:txBody>
      </p:sp>
      <p:sp>
        <p:nvSpPr>
          <p:cNvPr id="7" name="مستطيل 6"/>
          <p:cNvSpPr/>
          <p:nvPr/>
        </p:nvSpPr>
        <p:spPr>
          <a:xfrm>
            <a:off x="3215967" y="2517025"/>
            <a:ext cx="6369238" cy="1015663"/>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فلو عجل عن مائتي شاة شاتين فنتجت عند الحول سخلة لزمته ثالثة. </a:t>
            </a:r>
            <a:endParaRPr lang="ar-SA" sz="3000" dirty="0">
              <a:solidFill>
                <a:prstClr val="black"/>
              </a:solidFill>
            </a:endParaRPr>
          </a:p>
        </p:txBody>
      </p:sp>
      <p:sp>
        <p:nvSpPr>
          <p:cNvPr id="8" name="مستطيل 7"/>
          <p:cNvSpPr/>
          <p:nvPr/>
        </p:nvSpPr>
        <p:spPr>
          <a:xfrm>
            <a:off x="5615529" y="1811612"/>
            <a:ext cx="3121367" cy="553998"/>
          </a:xfrm>
          <a:prstGeom prst="rect">
            <a:avLst/>
          </a:prstGeom>
          <a:no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لأن المعجل كالموجود في ملكه</a:t>
            </a:r>
          </a:p>
        </p:txBody>
      </p:sp>
      <p:sp>
        <p:nvSpPr>
          <p:cNvPr id="9" name="مستطيل 8"/>
          <p:cNvSpPr/>
          <p:nvPr/>
        </p:nvSpPr>
        <p:spPr>
          <a:xfrm>
            <a:off x="8736896" y="1811612"/>
            <a:ext cx="848309" cy="553998"/>
          </a:xfrm>
          <a:prstGeom prst="rect">
            <a:avLst/>
          </a:prstGeom>
          <a:solidFill>
            <a:srgbClr val="7F7F7F">
              <a:alpha val="50196"/>
            </a:srgbClr>
          </a:solidFill>
        </p:spPr>
        <p:txBody>
          <a:bodyPr wrap="non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12"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6591191"/>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6" name="مستطيل 5"/>
          <p:cNvSpPr/>
          <p:nvPr/>
        </p:nvSpPr>
        <p:spPr>
          <a:xfrm>
            <a:off x="7968044" y="1641930"/>
            <a:ext cx="3057063"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أ. ليس فيها زكاة</a:t>
            </a:r>
            <a:endParaRPr lang="ar-SA" dirty="0"/>
          </a:p>
        </p:txBody>
      </p:sp>
      <p:sp>
        <p:nvSpPr>
          <p:cNvPr id="7" name="مستطيل 6"/>
          <p:cNvSpPr/>
          <p:nvPr/>
        </p:nvSpPr>
        <p:spPr>
          <a:xfrm>
            <a:off x="5018432" y="1628730"/>
            <a:ext cx="2798640"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ب. تجب في مالهما.</a:t>
            </a:r>
            <a:endParaRPr lang="ar-SA" dirty="0"/>
          </a:p>
        </p:txBody>
      </p:sp>
      <p:sp>
        <p:nvSpPr>
          <p:cNvPr id="8" name="مستطيل 7"/>
          <p:cNvSpPr/>
          <p:nvPr/>
        </p:nvSpPr>
        <p:spPr>
          <a:xfrm>
            <a:off x="1583105" y="1641930"/>
            <a:ext cx="3284356"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 تجب في مال الصبي فقط.</a:t>
            </a:r>
            <a:endParaRPr lang="ar-SA" dirty="0">
              <a:solidFill>
                <a:prstClr val="black"/>
              </a:solidFill>
            </a:endParaRPr>
          </a:p>
        </p:txBody>
      </p:sp>
      <p:sp>
        <p:nvSpPr>
          <p:cNvPr id="9" name="مستطيل 8"/>
          <p:cNvSpPr/>
          <p:nvPr/>
        </p:nvSpPr>
        <p:spPr>
          <a:xfrm>
            <a:off x="5250842" y="2470413"/>
            <a:ext cx="6108476"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-والأفضل في إخراج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الزكاة؟</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0" name="مستطيل 9"/>
          <p:cNvSpPr/>
          <p:nvPr/>
        </p:nvSpPr>
        <p:spPr>
          <a:xfrm>
            <a:off x="8778311" y="3092219"/>
            <a:ext cx="220925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أ. أن يفرقها بنفسه.</a:t>
            </a:r>
          </a:p>
        </p:txBody>
      </p:sp>
      <p:sp>
        <p:nvSpPr>
          <p:cNvPr id="11" name="مستطيل 10"/>
          <p:cNvSpPr/>
          <p:nvPr/>
        </p:nvSpPr>
        <p:spPr>
          <a:xfrm>
            <a:off x="1562663" y="3106194"/>
            <a:ext cx="2819400" cy="1015663"/>
          </a:xfrm>
          <a:prstGeom prst="rect">
            <a:avLst/>
          </a:prstGeom>
          <a:solidFill>
            <a:srgbClr val="FFEEB0">
              <a:alpha val="60000"/>
            </a:srgbClr>
          </a:solidFill>
        </p:spPr>
        <p:txBody>
          <a:bodyPr wrap="square">
            <a:spAutoFit/>
          </a:bodyPr>
          <a:lstStyle/>
          <a:p>
            <a:pPr algn="ctr"/>
            <a:r>
              <a:rPr lang="ar-SA" sz="3000" dirty="0">
                <a:solidFill>
                  <a:srgbClr val="000000"/>
                </a:solidFill>
                <a:latin typeface="Sakkal Majalla" panose="02000000000000000000" pitchFamily="2" charset="-78"/>
                <a:cs typeface="Sakkal Majalla" panose="02000000000000000000" pitchFamily="2" charset="-78"/>
              </a:rPr>
              <a:t>ج. لا يجوز دفعها للساعي بل يفرقها بنفسه.</a:t>
            </a:r>
          </a:p>
        </p:txBody>
      </p:sp>
      <p:sp>
        <p:nvSpPr>
          <p:cNvPr id="12" name="مستطيل 11"/>
          <p:cNvSpPr/>
          <p:nvPr/>
        </p:nvSpPr>
        <p:spPr>
          <a:xfrm>
            <a:off x="4689291" y="3081823"/>
            <a:ext cx="3223961"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ب. أن يدفعها إلى من يخرجها.</a:t>
            </a:r>
          </a:p>
        </p:txBody>
      </p:sp>
      <p:sp>
        <p:nvSpPr>
          <p:cNvPr id="13" name="مستطيل 12"/>
          <p:cNvSpPr/>
          <p:nvPr/>
        </p:nvSpPr>
        <p:spPr>
          <a:xfrm>
            <a:off x="7877941" y="3866654"/>
            <a:ext cx="351891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-التوكيل في إخراج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الزكاة؟</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5" name="مستطيل 14"/>
          <p:cNvSpPr/>
          <p:nvPr/>
        </p:nvSpPr>
        <p:spPr>
          <a:xfrm>
            <a:off x="9408959" y="4473441"/>
            <a:ext cx="1616148" cy="553998"/>
          </a:xfrm>
          <a:prstGeom prst="rect">
            <a:avLst/>
          </a:prstGeom>
          <a:solidFill>
            <a:srgbClr val="FFEEB0">
              <a:alpha val="60000"/>
            </a:srgbClr>
          </a:solidFill>
        </p:spPr>
        <p:txBody>
          <a:bodyPr wrap="none">
            <a:spAutoFit/>
          </a:bodyPr>
          <a:lstStyle/>
          <a:p>
            <a:r>
              <a:rPr lang="ar-SA" sz="3000" dirty="0">
                <a:solidFill>
                  <a:srgbClr val="000000"/>
                </a:solidFill>
                <a:latin typeface="Sakkal Majalla" panose="02000000000000000000" pitchFamily="2" charset="-78"/>
                <a:cs typeface="Sakkal Majalla" panose="02000000000000000000" pitchFamily="2" charset="-78"/>
              </a:rPr>
              <a:t>أ. جائز مطلقًا</a:t>
            </a:r>
            <a:endParaRPr lang="ar-SA" dirty="0">
              <a:solidFill>
                <a:prstClr val="black"/>
              </a:solidFill>
            </a:endParaRPr>
          </a:p>
        </p:txBody>
      </p:sp>
      <p:sp>
        <p:nvSpPr>
          <p:cNvPr id="16" name="مستطيل 15"/>
          <p:cNvSpPr/>
          <p:nvPr/>
        </p:nvSpPr>
        <p:spPr>
          <a:xfrm>
            <a:off x="1583105" y="4473441"/>
            <a:ext cx="1513556"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غير جائز.</a:t>
            </a:r>
            <a:endParaRPr lang="ar-SA" dirty="0"/>
          </a:p>
        </p:txBody>
      </p:sp>
      <p:sp>
        <p:nvSpPr>
          <p:cNvPr id="17" name="مستطيل 16"/>
          <p:cNvSpPr/>
          <p:nvPr/>
        </p:nvSpPr>
        <p:spPr>
          <a:xfrm>
            <a:off x="4785473" y="4473721"/>
            <a:ext cx="303159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جائز إن وكّل مسلمًا ثقة</a:t>
            </a:r>
            <a:endParaRPr lang="ar-SA" dirty="0"/>
          </a:p>
        </p:txBody>
      </p:sp>
      <p:sp>
        <p:nvSpPr>
          <p:cNvPr id="18" name="مستطيل 17"/>
          <p:cNvSpPr/>
          <p:nvPr/>
        </p:nvSpPr>
        <p:spPr>
          <a:xfrm>
            <a:off x="5527344" y="5170699"/>
            <a:ext cx="5119712"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حكم تعجيل الزكاة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0" name="مستطيل 19"/>
          <p:cNvSpPr/>
          <p:nvPr/>
        </p:nvSpPr>
        <p:spPr>
          <a:xfrm>
            <a:off x="8903704" y="5751098"/>
            <a:ext cx="1401345" cy="553998"/>
          </a:xfrm>
          <a:prstGeom prst="rect">
            <a:avLst/>
          </a:prstGeom>
          <a:solidFill>
            <a:srgbClr val="FFEEB0">
              <a:alpha val="60000"/>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 غير جائز.</a:t>
            </a:r>
            <a:endParaRPr lang="ar-SA" dirty="0">
              <a:solidFill>
                <a:prstClr val="black"/>
              </a:solidFill>
            </a:endParaRPr>
          </a:p>
        </p:txBody>
      </p:sp>
      <p:sp>
        <p:nvSpPr>
          <p:cNvPr id="21" name="مستطيل 20"/>
          <p:cNvSpPr/>
          <p:nvPr/>
        </p:nvSpPr>
        <p:spPr>
          <a:xfrm>
            <a:off x="1583105" y="5779404"/>
            <a:ext cx="2486579"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ج. جائز لحولين فأقل.</a:t>
            </a:r>
            <a:endParaRPr lang="ar-SA" dirty="0"/>
          </a:p>
        </p:txBody>
      </p:sp>
      <p:sp>
        <p:nvSpPr>
          <p:cNvPr id="22" name="مستطيل 21"/>
          <p:cNvSpPr/>
          <p:nvPr/>
        </p:nvSpPr>
        <p:spPr>
          <a:xfrm>
            <a:off x="4998192" y="5785300"/>
            <a:ext cx="2981907" cy="553998"/>
          </a:xfrm>
          <a:prstGeom prst="rect">
            <a:avLst/>
          </a:prstGeom>
          <a:solidFill>
            <a:srgbClr val="FFEEB0">
              <a:alpha val="60000"/>
            </a:srgbClr>
          </a:solidFill>
        </p:spPr>
        <p:txBody>
          <a:bodyPr wrap="none">
            <a:spAutoFit/>
          </a:bodyPr>
          <a:lstStyle/>
          <a:p>
            <a:r>
              <a:rPr lang="ar-SA" sz="3000" dirty="0">
                <a:latin typeface="Sakkal Majalla" panose="02000000000000000000" pitchFamily="2" charset="-78"/>
                <a:cs typeface="Sakkal Majalla" panose="02000000000000000000" pitchFamily="2" charset="-78"/>
              </a:rPr>
              <a:t>ب. جائز لحول واحد فأقل.</a:t>
            </a:r>
            <a:endParaRPr lang="ar-SA" dirty="0"/>
          </a:p>
        </p:txBody>
      </p:sp>
      <p:sp>
        <p:nvSpPr>
          <p:cNvPr id="19" name="مستطيل 18"/>
          <p:cNvSpPr/>
          <p:nvPr/>
        </p:nvSpPr>
        <p:spPr>
          <a:xfrm>
            <a:off x="7004305" y="1074732"/>
            <a:ext cx="4392549"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-حكم زكاة مال الصبي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والمجنون؟</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23"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24" name="صورة 23" descr="صورة تحتوي على رسم&#10;&#10;تم إنشاء الوصف تلقائياً">
            <a:extLst>
              <a:ext uri="{FF2B5EF4-FFF2-40B4-BE49-F238E27FC236}">
                <a16:creationId xmlns:a16="http://schemas.microsoft.com/office/drawing/2014/main" xmlns="" id="{83C15027-8F91-4A8D-81C8-92CE91EDFFFF}"/>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5058644" y="1370103"/>
            <a:ext cx="395190" cy="455698"/>
          </a:xfrm>
          <a:prstGeom prst="rect">
            <a:avLst/>
          </a:prstGeom>
        </p:spPr>
      </p:pic>
      <p:pic>
        <p:nvPicPr>
          <p:cNvPr id="25" name="صورة 24" descr="صورة تحتوي على رسم&#10;&#10;تم إنشاء الوصف تلقائياً">
            <a:extLst>
              <a:ext uri="{FF2B5EF4-FFF2-40B4-BE49-F238E27FC236}">
                <a16:creationId xmlns:a16="http://schemas.microsoft.com/office/drawing/2014/main" xmlns="" id="{D114C140-5902-4EDB-AA40-885ECC3B1328}"/>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8841948" y="2842686"/>
            <a:ext cx="395190" cy="455698"/>
          </a:xfrm>
          <a:prstGeom prst="rect">
            <a:avLst/>
          </a:prstGeom>
        </p:spPr>
      </p:pic>
      <p:pic>
        <p:nvPicPr>
          <p:cNvPr id="26" name="صورة 25" descr="صورة تحتوي على رسم&#10;&#10;تم إنشاء الوصف تلقائياً">
            <a:extLst>
              <a:ext uri="{FF2B5EF4-FFF2-40B4-BE49-F238E27FC236}">
                <a16:creationId xmlns:a16="http://schemas.microsoft.com/office/drawing/2014/main" xmlns="" id="{89A7891D-F389-4303-A4E3-E3395A9FD53B}"/>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800597" y="4174718"/>
            <a:ext cx="395190" cy="455698"/>
          </a:xfrm>
          <a:prstGeom prst="rect">
            <a:avLst/>
          </a:prstGeom>
        </p:spPr>
      </p:pic>
      <p:pic>
        <p:nvPicPr>
          <p:cNvPr id="27" name="صورة 26" descr="صورة تحتوي على رسم&#10;&#10;تم إنشاء الوصف تلقائياً">
            <a:extLst>
              <a:ext uri="{FF2B5EF4-FFF2-40B4-BE49-F238E27FC236}">
                <a16:creationId xmlns:a16="http://schemas.microsoft.com/office/drawing/2014/main" xmlns="" id="{85314386-B75C-4020-96DE-571EEF5A847C}"/>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1618202" y="5462795"/>
            <a:ext cx="395190" cy="455698"/>
          </a:xfrm>
          <a:prstGeom prst="rect">
            <a:avLst/>
          </a:prstGeom>
        </p:spPr>
      </p:pic>
    </p:spTree>
    <p:extLst>
      <p:ext uri="{BB962C8B-B14F-4D97-AF65-F5344CB8AC3E}">
        <p14:creationId xmlns:p14="http://schemas.microsoft.com/office/powerpoint/2010/main" val="3561373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8541284" y="472020"/>
            <a:ext cx="2855570" cy="553998"/>
          </a:xfrm>
          <a:prstGeom prst="rect">
            <a:avLst/>
          </a:prstGeom>
          <a:solidFill>
            <a:srgbClr val="9AB9E7">
              <a:alpha val="60000"/>
            </a:srgbClr>
          </a:solidFill>
        </p:spPr>
        <p:txBody>
          <a:bodyPr wrap="square">
            <a:spAutoFit/>
          </a:bodyPr>
          <a:lstStyle/>
          <a:p>
            <a:r>
              <a:rPr lang="ar-SA" sz="3000" dirty="0">
                <a:solidFill>
                  <a:srgbClr val="000000"/>
                </a:solidFill>
                <a:latin typeface="Sakkal Majalla" panose="02000000000000000000" pitchFamily="2" charset="-78"/>
                <a:cs typeface="Sakkal Majalla" panose="02000000000000000000" pitchFamily="2" charset="-78"/>
              </a:rPr>
              <a:t>اختر الإجابة الصحيحة :</a:t>
            </a:r>
          </a:p>
        </p:txBody>
      </p:sp>
      <p:sp>
        <p:nvSpPr>
          <p:cNvPr id="3" name="مستطيل 2"/>
          <p:cNvSpPr/>
          <p:nvPr/>
        </p:nvSpPr>
        <p:spPr>
          <a:xfrm>
            <a:off x="4565518" y="1101464"/>
            <a:ext cx="6831337"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يجوز تعجيل الزكاة إذا كمل النصاب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7" name="مستطيل 6"/>
          <p:cNvSpPr/>
          <p:nvPr/>
        </p:nvSpPr>
        <p:spPr>
          <a:xfrm>
            <a:off x="7215798" y="1735556"/>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8" name="مستطيل 7"/>
          <p:cNvSpPr/>
          <p:nvPr/>
        </p:nvSpPr>
        <p:spPr>
          <a:xfrm>
            <a:off x="4219258" y="1740225"/>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خطأ</a:t>
            </a:r>
            <a:endParaRPr lang="ar-SA" dirty="0">
              <a:solidFill>
                <a:prstClr val="black"/>
              </a:solidFill>
            </a:endParaRPr>
          </a:p>
        </p:txBody>
      </p:sp>
      <p:sp>
        <p:nvSpPr>
          <p:cNvPr id="9" name="مستطيل 8"/>
          <p:cNvSpPr/>
          <p:nvPr/>
        </p:nvSpPr>
        <p:spPr>
          <a:xfrm>
            <a:off x="3761295" y="2528250"/>
            <a:ext cx="7635559"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-لا يجزئ نقل الزكاة إلى مسافة قصر بل يخرجها في بلده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3" name="مستطيل 12"/>
          <p:cNvSpPr/>
          <p:nvPr/>
        </p:nvSpPr>
        <p:spPr>
          <a:xfrm>
            <a:off x="1706381" y="3955037"/>
            <a:ext cx="9690473" cy="523220"/>
          </a:xfrm>
          <a:prstGeom prst="rect">
            <a:avLst/>
          </a:prstGeom>
        </p:spPr>
        <p:txBody>
          <a:bodyPr wrap="non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-إن كان المالك في بلد وماله في بلد آخر أخرج فطرته في البلد الذي فيه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المال؟</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8" name="مستطيل 17"/>
          <p:cNvSpPr/>
          <p:nvPr/>
        </p:nvSpPr>
        <p:spPr>
          <a:xfrm>
            <a:off x="3761295" y="5256346"/>
            <a:ext cx="6858465" cy="523220"/>
          </a:xfrm>
          <a:prstGeom prst="rect">
            <a:avLst/>
          </a:prstGeom>
        </p:spPr>
        <p:txBody>
          <a:bodyPr wrap="square">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 من منع الزكاة جحدا لوجوبها كفر عارف </a:t>
            </a:r>
            <a:r>
              <a:rPr lang="ar-SA" sz="2800" dirty="0" smtClean="0">
                <a:solidFill>
                  <a:schemeClr val="accent6">
                    <a:lumMod val="50000"/>
                  </a:schemeClr>
                </a:solidFill>
                <a:latin typeface="Sakkal Majalla" panose="02000000000000000000" pitchFamily="2" charset="-78"/>
                <a:cs typeface="PT Bold Heading" panose="00000400000000000000" pitchFamily="2" charset="-78"/>
              </a:rPr>
              <a:t>بالحكم؟</a:t>
            </a:r>
            <a:endParaRPr lang="ar-SA" sz="2800" dirty="0">
              <a:solidFill>
                <a:schemeClr val="accent6">
                  <a:lumMod val="50000"/>
                </a:schemeClr>
              </a:solidFill>
              <a:latin typeface="Sakkal Majalla" panose="02000000000000000000" pitchFamily="2" charset="-78"/>
              <a:cs typeface="PT Bold Heading" panose="00000400000000000000" pitchFamily="2" charset="-78"/>
            </a:endParaRPr>
          </a:p>
        </p:txBody>
      </p:sp>
      <p:sp>
        <p:nvSpPr>
          <p:cNvPr id="19" name="مستطيل 18"/>
          <p:cNvSpPr/>
          <p:nvPr/>
        </p:nvSpPr>
        <p:spPr>
          <a:xfrm>
            <a:off x="7215798" y="3167895"/>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صح</a:t>
            </a:r>
            <a:endParaRPr lang="ar-SA" dirty="0">
              <a:solidFill>
                <a:prstClr val="black"/>
              </a:solidFill>
            </a:endParaRPr>
          </a:p>
        </p:txBody>
      </p:sp>
      <p:sp>
        <p:nvSpPr>
          <p:cNvPr id="23" name="مستطيل 22"/>
          <p:cNvSpPr/>
          <p:nvPr/>
        </p:nvSpPr>
        <p:spPr>
          <a:xfrm>
            <a:off x="4219258" y="3167895"/>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4" name="مستطيل 23"/>
          <p:cNvSpPr/>
          <p:nvPr/>
        </p:nvSpPr>
        <p:spPr>
          <a:xfrm>
            <a:off x="7215798" y="4600861"/>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صح</a:t>
            </a:r>
            <a:endParaRPr lang="ar-SA" dirty="0">
              <a:solidFill>
                <a:prstClr val="black"/>
              </a:solidFill>
            </a:endParaRPr>
          </a:p>
        </p:txBody>
      </p:sp>
      <p:sp>
        <p:nvSpPr>
          <p:cNvPr id="25" name="مستطيل 24"/>
          <p:cNvSpPr/>
          <p:nvPr/>
        </p:nvSpPr>
        <p:spPr>
          <a:xfrm>
            <a:off x="4219258" y="4600861"/>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خطأ</a:t>
            </a:r>
            <a:endParaRPr lang="ar-SA" dirty="0"/>
          </a:p>
        </p:txBody>
      </p:sp>
      <p:sp>
        <p:nvSpPr>
          <p:cNvPr id="26" name="مستطيل 25"/>
          <p:cNvSpPr/>
          <p:nvPr/>
        </p:nvSpPr>
        <p:spPr>
          <a:xfrm>
            <a:off x="7215798" y="5810344"/>
            <a:ext cx="1305441" cy="553998"/>
          </a:xfrm>
          <a:prstGeom prst="rect">
            <a:avLst/>
          </a:prstGeom>
          <a:solidFill>
            <a:srgbClr val="FFEEB0">
              <a:alpha val="60000"/>
            </a:srgbClr>
          </a:solidFill>
        </p:spPr>
        <p:txBody>
          <a:bodyPr wrap="square">
            <a:spAutoFit/>
          </a:bodyPr>
          <a:lstStyle/>
          <a:p>
            <a:pPr algn="ctr"/>
            <a:r>
              <a:rPr lang="ar-SA" sz="3000" dirty="0">
                <a:latin typeface="Sakkal Majalla" panose="02000000000000000000" pitchFamily="2" charset="-78"/>
                <a:cs typeface="Sakkal Majalla" panose="02000000000000000000" pitchFamily="2" charset="-78"/>
              </a:rPr>
              <a:t>صح</a:t>
            </a:r>
            <a:endParaRPr lang="ar-SA" dirty="0"/>
          </a:p>
        </p:txBody>
      </p:sp>
      <p:sp>
        <p:nvSpPr>
          <p:cNvPr id="27" name="مستطيل 26"/>
          <p:cNvSpPr/>
          <p:nvPr/>
        </p:nvSpPr>
        <p:spPr>
          <a:xfrm>
            <a:off x="4219258" y="5810344"/>
            <a:ext cx="1305441" cy="553998"/>
          </a:xfrm>
          <a:prstGeom prst="rect">
            <a:avLst/>
          </a:prstGeom>
          <a:solidFill>
            <a:srgbClr val="FFEEB0">
              <a:alpha val="60000"/>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خطأ</a:t>
            </a:r>
            <a:endParaRPr lang="ar-SA" dirty="0">
              <a:solidFill>
                <a:prstClr val="black"/>
              </a:solidFill>
            </a:endParaRPr>
          </a:p>
        </p:txBody>
      </p:sp>
      <p:sp>
        <p:nvSpPr>
          <p:cNvPr id="15"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pic>
        <p:nvPicPr>
          <p:cNvPr id="16" name="صورة 15" descr="صورة تحتوي على رسم&#10;&#10;تم إنشاء الوصف تلقائياً">
            <a:extLst>
              <a:ext uri="{FF2B5EF4-FFF2-40B4-BE49-F238E27FC236}">
                <a16:creationId xmlns:a16="http://schemas.microsoft.com/office/drawing/2014/main" xmlns="" id="{82149525-47E1-45EE-BF68-5050243D2B69}"/>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08975" y="1459722"/>
            <a:ext cx="395190" cy="455698"/>
          </a:xfrm>
          <a:prstGeom prst="rect">
            <a:avLst/>
          </a:prstGeom>
        </p:spPr>
      </p:pic>
      <p:pic>
        <p:nvPicPr>
          <p:cNvPr id="17" name="صورة 16" descr="صورة تحتوي على رسم&#10;&#10;تم إنشاء الوصف تلقائياً">
            <a:extLst>
              <a:ext uri="{FF2B5EF4-FFF2-40B4-BE49-F238E27FC236}">
                <a16:creationId xmlns:a16="http://schemas.microsoft.com/office/drawing/2014/main" xmlns="" id="{8F21B075-67A9-420F-BA3C-E5BED0DC5666}"/>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75353" y="2865960"/>
            <a:ext cx="395190" cy="455698"/>
          </a:xfrm>
          <a:prstGeom prst="rect">
            <a:avLst/>
          </a:prstGeom>
        </p:spPr>
      </p:pic>
      <p:pic>
        <p:nvPicPr>
          <p:cNvPr id="20" name="صورة 19" descr="صورة تحتوي على رسم&#10;&#10;تم إنشاء الوصف تلقائياً">
            <a:extLst>
              <a:ext uri="{FF2B5EF4-FFF2-40B4-BE49-F238E27FC236}">
                <a16:creationId xmlns:a16="http://schemas.microsoft.com/office/drawing/2014/main" xmlns="" id="{6161FEED-D95A-48DB-8C9D-D98CF723C1FD}"/>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4175353" y="4373012"/>
            <a:ext cx="395190" cy="455698"/>
          </a:xfrm>
          <a:prstGeom prst="rect">
            <a:avLst/>
          </a:prstGeom>
        </p:spPr>
      </p:pic>
      <p:pic>
        <p:nvPicPr>
          <p:cNvPr id="21" name="صورة 20" descr="صورة تحتوي على رسم&#10;&#10;تم إنشاء الوصف تلقائياً">
            <a:extLst>
              <a:ext uri="{FF2B5EF4-FFF2-40B4-BE49-F238E27FC236}">
                <a16:creationId xmlns:a16="http://schemas.microsoft.com/office/drawing/2014/main" xmlns="" id="{7CDC802F-6EC3-440E-A5CD-DAEC2F7A56BB}"/>
              </a:ext>
            </a:extLst>
          </p:cNvPr>
          <p:cNvPicPr>
            <a:picLocks noChangeAspect="1"/>
          </p:cNvPicPr>
          <p:nvPr/>
        </p:nvPicPr>
        <p:blipFill>
          <a:blip r:embed="rId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1384935">
            <a:off x="7208974" y="5621559"/>
            <a:ext cx="395190" cy="455698"/>
          </a:xfrm>
          <a:prstGeom prst="rect">
            <a:avLst/>
          </a:prstGeom>
        </p:spPr>
      </p:pic>
    </p:spTree>
    <p:extLst>
      <p:ext uri="{BB962C8B-B14F-4D97-AF65-F5344CB8AC3E}">
        <p14:creationId xmlns:p14="http://schemas.microsoft.com/office/powerpoint/2010/main" val="649549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96ED6DCE-2822-4351-BEC2-990E0DEC6F01}"/>
              </a:ext>
            </a:extLst>
          </p:cNvPr>
          <p:cNvSpPr/>
          <p:nvPr/>
        </p:nvSpPr>
        <p:spPr>
          <a:xfrm>
            <a:off x="1828090" y="5347253"/>
            <a:ext cx="1755609" cy="584775"/>
          </a:xfrm>
          <a:prstGeom prst="rect">
            <a:avLst/>
          </a:prstGeom>
        </p:spPr>
        <p:txBody>
          <a:bodyPr wrap="none">
            <a:spAutoFit/>
          </a:bodyPr>
          <a:lstStyle/>
          <a:p>
            <a:r>
              <a:rPr lang="ar-SA" sz="3200" dirty="0">
                <a:solidFill>
                  <a:schemeClr val="bg2">
                    <a:lumMod val="25000"/>
                  </a:schemeClr>
                </a:solidFill>
                <a:latin typeface="Microsoft Uighur" pitchFamily="2" charset="-78"/>
                <a:cs typeface="Microsoft Uighur" pitchFamily="2" charset="-78"/>
              </a:rPr>
              <a:t>-باب أهل الزكاة-</a:t>
            </a:r>
          </a:p>
        </p:txBody>
      </p:sp>
      <p:sp>
        <p:nvSpPr>
          <p:cNvPr id="6" name="مستطيل 1">
            <a:hlinkClick r:id="rId3" action="ppaction://hlinksldjump"/>
            <a:extLst>
              <a:ext uri="{FF2B5EF4-FFF2-40B4-BE49-F238E27FC236}">
                <a16:creationId xmlns:a16="http://schemas.microsoft.com/office/drawing/2014/main" xmlns="" id="{71D81812-6D25-463F-9220-CF29200615C2}"/>
              </a:ext>
            </a:extLst>
          </p:cNvPr>
          <p:cNvSpPr/>
          <p:nvPr/>
        </p:nvSpPr>
        <p:spPr>
          <a:xfrm>
            <a:off x="234327" y="6326512"/>
            <a:ext cx="958151" cy="291105"/>
          </a:xfrm>
          <a:custGeom>
            <a:avLst/>
            <a:gdLst>
              <a:gd name="connsiteX0" fmla="*/ 0 w 958151"/>
              <a:gd name="connsiteY0" fmla="*/ 0 h 291105"/>
              <a:gd name="connsiteX1" fmla="*/ 958151 w 958151"/>
              <a:gd name="connsiteY1" fmla="*/ 0 h 291105"/>
              <a:gd name="connsiteX2" fmla="*/ 958151 w 958151"/>
              <a:gd name="connsiteY2" fmla="*/ 291105 h 291105"/>
              <a:gd name="connsiteX3" fmla="*/ 0 w 958151"/>
              <a:gd name="connsiteY3" fmla="*/ 291105 h 291105"/>
              <a:gd name="connsiteX4" fmla="*/ 0 w 958151"/>
              <a:gd name="connsiteY4" fmla="*/ 0 h 29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291105" fill="none" extrusionOk="0">
                <a:moveTo>
                  <a:pt x="0" y="0"/>
                </a:moveTo>
                <a:cubicBezTo>
                  <a:pt x="117772" y="74922"/>
                  <a:pt x="607404" y="21165"/>
                  <a:pt x="958151" y="0"/>
                </a:cubicBezTo>
                <a:cubicBezTo>
                  <a:pt x="937478" y="46547"/>
                  <a:pt x="968513" y="167399"/>
                  <a:pt x="958151" y="291105"/>
                </a:cubicBezTo>
                <a:cubicBezTo>
                  <a:pt x="828596" y="294368"/>
                  <a:pt x="266295" y="254664"/>
                  <a:pt x="0" y="291105"/>
                </a:cubicBezTo>
                <a:cubicBezTo>
                  <a:pt x="3140" y="200649"/>
                  <a:pt x="-9622" y="98942"/>
                  <a:pt x="0" y="0"/>
                </a:cubicBezTo>
                <a:close/>
              </a:path>
              <a:path w="958151" h="291105" stroke="0" extrusionOk="0">
                <a:moveTo>
                  <a:pt x="0" y="0"/>
                </a:moveTo>
                <a:cubicBezTo>
                  <a:pt x="358142" y="-11737"/>
                  <a:pt x="609658" y="-11388"/>
                  <a:pt x="958151" y="0"/>
                </a:cubicBezTo>
                <a:cubicBezTo>
                  <a:pt x="956839" y="130551"/>
                  <a:pt x="979426" y="181014"/>
                  <a:pt x="958151" y="291105"/>
                </a:cubicBezTo>
                <a:cubicBezTo>
                  <a:pt x="731457" y="275215"/>
                  <a:pt x="130011" y="210214"/>
                  <a:pt x="0" y="291105"/>
                </a:cubicBezTo>
                <a:cubicBezTo>
                  <a:pt x="-3887" y="231181"/>
                  <a:pt x="-12655" y="124669"/>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الرئيسية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9311046"/>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16">
            <a:hlinkClick r:id="rId3" action="ppaction://hlinksldjump"/>
            <a:extLst>
              <a:ext uri="{FF2B5EF4-FFF2-40B4-BE49-F238E27FC236}">
                <a16:creationId xmlns:a16="http://schemas.microsoft.com/office/drawing/2014/main" xmlns="" id="{66C40056-5AA2-4810-B505-A7731B1A2714}"/>
              </a:ext>
            </a:extLst>
          </p:cNvPr>
          <p:cNvSpPr/>
          <p:nvPr/>
        </p:nvSpPr>
        <p:spPr>
          <a:xfrm>
            <a:off x="6458702" y="5618071"/>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16.من أراد الصدقة بماله كله.</a:t>
            </a:r>
          </a:p>
        </p:txBody>
      </p:sp>
      <p:sp>
        <p:nvSpPr>
          <p:cNvPr id="26" name="مستطيل 16">
            <a:hlinkClick r:id="rId4" action="ppaction://hlinksldjump"/>
            <a:extLst>
              <a:ext uri="{FF2B5EF4-FFF2-40B4-BE49-F238E27FC236}">
                <a16:creationId xmlns:a16="http://schemas.microsoft.com/office/drawing/2014/main" xmlns="" id="{66C40056-5AA2-4810-B505-A7731B1A2714}"/>
              </a:ext>
            </a:extLst>
          </p:cNvPr>
          <p:cNvSpPr/>
          <p:nvPr/>
        </p:nvSpPr>
        <p:spPr>
          <a:xfrm>
            <a:off x="8350434" y="2054038"/>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4.الرقاب.</a:t>
            </a:r>
          </a:p>
        </p:txBody>
      </p:sp>
      <p:sp>
        <p:nvSpPr>
          <p:cNvPr id="28"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4951996" y="1116256"/>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2.الفقراء والمساكين.</a:t>
            </a:r>
          </a:p>
        </p:txBody>
      </p:sp>
      <p:sp>
        <p:nvSpPr>
          <p:cNvPr id="29" name="مستطيل 16">
            <a:hlinkClick r:id="rId5" action="ppaction://hlinksldjump"/>
            <a:extLst>
              <a:ext uri="{FF2B5EF4-FFF2-40B4-BE49-F238E27FC236}">
                <a16:creationId xmlns:a16="http://schemas.microsoft.com/office/drawing/2014/main" xmlns="" id="{66C40056-5AA2-4810-B505-A7731B1A2714}"/>
              </a:ext>
            </a:extLst>
          </p:cNvPr>
          <p:cNvSpPr/>
          <p:nvPr/>
        </p:nvSpPr>
        <p:spPr>
          <a:xfrm>
            <a:off x="8350435" y="1116255"/>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1.أصناف أهل الزكاة الثمانية.</a:t>
            </a:r>
          </a:p>
        </p:txBody>
      </p:sp>
      <p:sp>
        <p:nvSpPr>
          <p:cNvPr id="31" name="مستطيل 16">
            <a:hlinkClick r:id="rId6" action="ppaction://hlinksldjump"/>
            <a:extLst>
              <a:ext uri="{FF2B5EF4-FFF2-40B4-BE49-F238E27FC236}">
                <a16:creationId xmlns:a16="http://schemas.microsoft.com/office/drawing/2014/main" xmlns="" id="{66C40056-5AA2-4810-B505-A7731B1A2714}"/>
              </a:ext>
            </a:extLst>
          </p:cNvPr>
          <p:cNvSpPr/>
          <p:nvPr/>
        </p:nvSpPr>
        <p:spPr>
          <a:xfrm>
            <a:off x="4974585" y="2001700"/>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5. الغارمين.</a:t>
            </a:r>
          </a:p>
        </p:txBody>
      </p:sp>
      <p:sp>
        <p:nvSpPr>
          <p:cNvPr id="32" name="مستطيل 16">
            <a:hlinkClick r:id="rId7" action="ppaction://hlinksldjump"/>
            <a:extLst>
              <a:ext uri="{FF2B5EF4-FFF2-40B4-BE49-F238E27FC236}">
                <a16:creationId xmlns:a16="http://schemas.microsoft.com/office/drawing/2014/main" xmlns="" id="{66C40056-5AA2-4810-B505-A7731B1A2714}"/>
              </a:ext>
            </a:extLst>
          </p:cNvPr>
          <p:cNvSpPr/>
          <p:nvPr/>
        </p:nvSpPr>
        <p:spPr>
          <a:xfrm>
            <a:off x="1553557" y="1116255"/>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3. العاملون عليها والمؤلفة قلوبهم.</a:t>
            </a:r>
          </a:p>
        </p:txBody>
      </p:sp>
      <p:sp>
        <p:nvSpPr>
          <p:cNvPr id="33"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1553553" y="4724952"/>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15.الحكم فيما إذا ترتب الضرر من الصدقة.</a:t>
            </a:r>
          </a:p>
        </p:txBody>
      </p:sp>
      <p:sp>
        <p:nvSpPr>
          <p:cNvPr id="34" name="مستطيل 16">
            <a:hlinkClick r:id="rId8" action="ppaction://hlinksldjump"/>
            <a:extLst>
              <a:ext uri="{FF2B5EF4-FFF2-40B4-BE49-F238E27FC236}">
                <a16:creationId xmlns:a16="http://schemas.microsoft.com/office/drawing/2014/main" xmlns="" id="{66C40056-5AA2-4810-B505-A7731B1A2714}"/>
              </a:ext>
            </a:extLst>
          </p:cNvPr>
          <p:cNvSpPr/>
          <p:nvPr/>
        </p:nvSpPr>
        <p:spPr>
          <a:xfrm>
            <a:off x="4974585" y="4678734"/>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14.فيمَ تُسنّ الصدقة.</a:t>
            </a:r>
          </a:p>
        </p:txBody>
      </p:sp>
      <p:sp>
        <p:nvSpPr>
          <p:cNvPr id="35" name="مستطيل 16">
            <a:hlinkClick r:id="rId9" action="ppaction://hlinksldjump"/>
            <a:extLst>
              <a:ext uri="{FF2B5EF4-FFF2-40B4-BE49-F238E27FC236}">
                <a16:creationId xmlns:a16="http://schemas.microsoft.com/office/drawing/2014/main" xmlns="" id="{66C40056-5AA2-4810-B505-A7731B1A2714}"/>
              </a:ext>
            </a:extLst>
          </p:cNvPr>
          <p:cNvSpPr/>
          <p:nvPr/>
        </p:nvSpPr>
        <p:spPr>
          <a:xfrm>
            <a:off x="8350433" y="4724952"/>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13.حكم صدقة التطوع، وأفضل أوقاتها.</a:t>
            </a:r>
          </a:p>
        </p:txBody>
      </p:sp>
      <p:sp>
        <p:nvSpPr>
          <p:cNvPr id="36" name="مستطيل 16">
            <a:hlinkClick r:id="rId10" action="ppaction://hlinksldjump"/>
            <a:extLst>
              <a:ext uri="{FF2B5EF4-FFF2-40B4-BE49-F238E27FC236}">
                <a16:creationId xmlns:a16="http://schemas.microsoft.com/office/drawing/2014/main" xmlns="" id="{66C40056-5AA2-4810-B505-A7731B1A2714}"/>
              </a:ext>
            </a:extLst>
          </p:cNvPr>
          <p:cNvSpPr/>
          <p:nvPr/>
        </p:nvSpPr>
        <p:spPr>
          <a:xfrm>
            <a:off x="1553554" y="3787259"/>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12.أهلية المُعطى.</a:t>
            </a:r>
          </a:p>
        </p:txBody>
      </p:sp>
      <p:sp>
        <p:nvSpPr>
          <p:cNvPr id="37" name="مستطيل 16">
            <a:hlinkClick r:id="rId11" action="ppaction://hlinksldjump"/>
            <a:extLst>
              <a:ext uri="{FF2B5EF4-FFF2-40B4-BE49-F238E27FC236}">
                <a16:creationId xmlns:a16="http://schemas.microsoft.com/office/drawing/2014/main" xmlns="" id="{66C40056-5AA2-4810-B505-A7731B1A2714}"/>
              </a:ext>
            </a:extLst>
          </p:cNvPr>
          <p:cNvSpPr/>
          <p:nvPr/>
        </p:nvSpPr>
        <p:spPr>
          <a:xfrm>
            <a:off x="4951996" y="3781444"/>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11.فصل في الذين لا تجوز لهم الصدقة.</a:t>
            </a:r>
          </a:p>
        </p:txBody>
      </p:sp>
      <p:sp>
        <p:nvSpPr>
          <p:cNvPr id="38" name="مستطيل 16">
            <a:hlinkClick r:id="rId12" action="ppaction://hlinksldjump"/>
            <a:extLst>
              <a:ext uri="{FF2B5EF4-FFF2-40B4-BE49-F238E27FC236}">
                <a16:creationId xmlns:a16="http://schemas.microsoft.com/office/drawing/2014/main" xmlns="" id="{66C40056-5AA2-4810-B505-A7731B1A2714}"/>
              </a:ext>
            </a:extLst>
          </p:cNvPr>
          <p:cNvSpPr/>
          <p:nvPr/>
        </p:nvSpPr>
        <p:spPr>
          <a:xfrm>
            <a:off x="8350434" y="3831833"/>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10.دفع الزكاة إلى إنسان واحد، والأولى بأخذها.</a:t>
            </a:r>
          </a:p>
        </p:txBody>
      </p:sp>
      <p:sp>
        <p:nvSpPr>
          <p:cNvPr id="39" name="مستطيل 16">
            <a:hlinkClick r:id="rId13" action="ppaction://hlinksldjump"/>
            <a:extLst>
              <a:ext uri="{FF2B5EF4-FFF2-40B4-BE49-F238E27FC236}">
                <a16:creationId xmlns:a16="http://schemas.microsoft.com/office/drawing/2014/main" xmlns="" id="{66C40056-5AA2-4810-B505-A7731B1A2714}"/>
              </a:ext>
            </a:extLst>
          </p:cNvPr>
          <p:cNvSpPr/>
          <p:nvPr/>
        </p:nvSpPr>
        <p:spPr>
          <a:xfrm>
            <a:off x="1553555" y="2898990"/>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9.دفع الزكاة إلى صنف واحد.</a:t>
            </a:r>
          </a:p>
        </p:txBody>
      </p:sp>
      <p:sp>
        <p:nvSpPr>
          <p:cNvPr id="40" name="مستطيل 16">
            <a:hlinkClick r:id="rId14" action="ppaction://hlinksldjump"/>
            <a:extLst>
              <a:ext uri="{FF2B5EF4-FFF2-40B4-BE49-F238E27FC236}">
                <a16:creationId xmlns:a16="http://schemas.microsoft.com/office/drawing/2014/main" xmlns="" id="{66C40056-5AA2-4810-B505-A7731B1A2714}"/>
              </a:ext>
            </a:extLst>
          </p:cNvPr>
          <p:cNvSpPr/>
          <p:nvPr/>
        </p:nvSpPr>
        <p:spPr>
          <a:xfrm>
            <a:off x="4974585" y="2898990"/>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8. ما فضل من الزكاة لدى الأصناف الثمانية. </a:t>
            </a:r>
          </a:p>
        </p:txBody>
      </p:sp>
      <p:sp>
        <p:nvSpPr>
          <p:cNvPr id="41" name="مستطيل 16">
            <a:hlinkClick r:id="rId15" action="ppaction://hlinksldjump"/>
            <a:extLst>
              <a:ext uri="{FF2B5EF4-FFF2-40B4-BE49-F238E27FC236}">
                <a16:creationId xmlns:a16="http://schemas.microsoft.com/office/drawing/2014/main" xmlns="" id="{66C40056-5AA2-4810-B505-A7731B1A2714}"/>
              </a:ext>
            </a:extLst>
          </p:cNvPr>
          <p:cNvSpPr/>
          <p:nvPr/>
        </p:nvSpPr>
        <p:spPr>
          <a:xfrm>
            <a:off x="8350434" y="2938714"/>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7. ابن السبيل.</a:t>
            </a:r>
          </a:p>
        </p:txBody>
      </p:sp>
      <p:sp>
        <p:nvSpPr>
          <p:cNvPr id="42" name="مستطيل 16">
            <a:hlinkClick r:id="rId16" action="ppaction://hlinksldjump"/>
            <a:extLst>
              <a:ext uri="{FF2B5EF4-FFF2-40B4-BE49-F238E27FC236}">
                <a16:creationId xmlns:a16="http://schemas.microsoft.com/office/drawing/2014/main" xmlns="" id="{66C40056-5AA2-4810-B505-A7731B1A2714}"/>
              </a:ext>
            </a:extLst>
          </p:cNvPr>
          <p:cNvSpPr/>
          <p:nvPr/>
        </p:nvSpPr>
        <p:spPr>
          <a:xfrm>
            <a:off x="1553556" y="2000472"/>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6. في سبيل الله.</a:t>
            </a:r>
          </a:p>
        </p:txBody>
      </p:sp>
      <p:pic>
        <p:nvPicPr>
          <p:cNvPr id="47" name="صورة 46"/>
          <p:cNvPicPr>
            <a:picLocks noChangeAspect="1"/>
          </p:cNvPicPr>
          <p:nvPr/>
        </p:nvPicPr>
        <p:blipFill>
          <a:blip r:embed="rId17" cstate="print">
            <a:clrChange>
              <a:clrFrom>
                <a:srgbClr val="EAEAEA"/>
              </a:clrFrom>
              <a:clrTo>
                <a:srgbClr val="EAEAEA">
                  <a:alpha val="0"/>
                </a:srgbClr>
              </a:clrTo>
            </a:clrChange>
            <a:extLst>
              <a:ext uri="{28A0092B-C50C-407E-A947-70E740481C1C}">
                <a14:useLocalDpi xmlns:a14="http://schemas.microsoft.com/office/drawing/2010/main" val="0"/>
              </a:ext>
            </a:extLst>
          </a:blip>
          <a:stretch>
            <a:fillRect/>
          </a:stretch>
        </p:blipFill>
        <p:spPr>
          <a:xfrm>
            <a:off x="7416723" y="320257"/>
            <a:ext cx="752304" cy="616182"/>
          </a:xfrm>
          <a:prstGeom prst="rect">
            <a:avLst/>
          </a:prstGeom>
        </p:spPr>
      </p:pic>
      <p:sp>
        <p:nvSpPr>
          <p:cNvPr id="22" name="مستطيل 16">
            <a:hlinkClick r:id="rId18" action="ppaction://hlinksldjump"/>
            <a:extLst>
              <a:ext uri="{FF2B5EF4-FFF2-40B4-BE49-F238E27FC236}">
                <a16:creationId xmlns:a16="http://schemas.microsoft.com/office/drawing/2014/main" xmlns="" id="{66C40056-5AA2-4810-B505-A7731B1A2714}"/>
              </a:ext>
            </a:extLst>
          </p:cNvPr>
          <p:cNvSpPr/>
          <p:nvPr/>
        </p:nvSpPr>
        <p:spPr>
          <a:xfrm>
            <a:off x="3244944" y="5623470"/>
            <a:ext cx="3013413" cy="688975"/>
          </a:xfrm>
          <a:custGeom>
            <a:avLst/>
            <a:gdLst>
              <a:gd name="connsiteX0" fmla="*/ 0 w 3013413"/>
              <a:gd name="connsiteY0" fmla="*/ 0 h 688975"/>
              <a:gd name="connsiteX1" fmla="*/ 3013413 w 3013413"/>
              <a:gd name="connsiteY1" fmla="*/ 0 h 688975"/>
              <a:gd name="connsiteX2" fmla="*/ 3013413 w 3013413"/>
              <a:gd name="connsiteY2" fmla="*/ 688975 h 688975"/>
              <a:gd name="connsiteX3" fmla="*/ 0 w 3013413"/>
              <a:gd name="connsiteY3" fmla="*/ 688975 h 688975"/>
              <a:gd name="connsiteX4" fmla="*/ 0 w 3013413"/>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413" h="688975" fill="none" extrusionOk="0">
                <a:moveTo>
                  <a:pt x="0" y="0"/>
                </a:moveTo>
                <a:cubicBezTo>
                  <a:pt x="1117064" y="92772"/>
                  <a:pt x="2447318" y="-159028"/>
                  <a:pt x="3013413" y="0"/>
                </a:cubicBezTo>
                <a:cubicBezTo>
                  <a:pt x="3016708" y="172698"/>
                  <a:pt x="3020960" y="576162"/>
                  <a:pt x="3013413" y="688975"/>
                </a:cubicBezTo>
                <a:cubicBezTo>
                  <a:pt x="1696790" y="819415"/>
                  <a:pt x="1487593" y="619382"/>
                  <a:pt x="0" y="688975"/>
                </a:cubicBezTo>
                <a:cubicBezTo>
                  <a:pt x="16258" y="414334"/>
                  <a:pt x="-14962" y="209661"/>
                  <a:pt x="0" y="0"/>
                </a:cubicBezTo>
                <a:close/>
              </a:path>
              <a:path w="3013413" h="688975" stroke="0" extrusionOk="0">
                <a:moveTo>
                  <a:pt x="0" y="0"/>
                </a:moveTo>
                <a:cubicBezTo>
                  <a:pt x="1468599" y="-38391"/>
                  <a:pt x="1514452" y="-2710"/>
                  <a:pt x="3013413" y="0"/>
                </a:cubicBezTo>
                <a:cubicBezTo>
                  <a:pt x="2991369" y="198237"/>
                  <a:pt x="2987285" y="451527"/>
                  <a:pt x="3013413" y="688975"/>
                </a:cubicBezTo>
                <a:cubicBezTo>
                  <a:pt x="1801595" y="643502"/>
                  <a:pt x="1120238" y="657743"/>
                  <a:pt x="0" y="688975"/>
                </a:cubicBezTo>
                <a:cubicBezTo>
                  <a:pt x="-17079" y="474579"/>
                  <a:pt x="48312" y="230536"/>
                  <a:pt x="0" y="0"/>
                </a:cubicBezTo>
                <a:close/>
              </a:path>
            </a:pathLst>
          </a:custGeom>
          <a:solidFill>
            <a:srgbClr val="CAE6E1"/>
          </a:solidFill>
          <a:ln w="76200">
            <a:solidFill>
              <a:srgbClr val="9AB9E7"/>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a:lnSpc>
                <a:spcPct val="107000"/>
              </a:lnSpc>
              <a:spcAft>
                <a:spcPts val="800"/>
              </a:spcAft>
            </a:pPr>
            <a:r>
              <a:rPr lang="ar-SA" sz="2800" dirty="0">
                <a:solidFill>
                  <a:schemeClr val="tx1"/>
                </a:solidFill>
                <a:latin typeface="Sakkal Majalla" panose="02000000000000000000" pitchFamily="2" charset="-78"/>
                <a:cs typeface="Sakkal Majalla" panose="02000000000000000000" pitchFamily="2" charset="-78"/>
              </a:rPr>
              <a:t>17.الأسئلة.</a:t>
            </a:r>
            <a:endParaRPr lang="ar-SA" sz="2800" dirty="0">
              <a:solidFill>
                <a:schemeClr val="tx1"/>
              </a:solidFill>
            </a:endParaRPr>
          </a:p>
        </p:txBody>
      </p:sp>
      <p:sp>
        <p:nvSpPr>
          <p:cNvPr id="21" name="مربع نص 20">
            <a:extLst>
              <a:ext uri="{FF2B5EF4-FFF2-40B4-BE49-F238E27FC236}">
                <a16:creationId xmlns:a16="http://schemas.microsoft.com/office/drawing/2014/main" xmlns="" id="{650DCFDE-255E-40F1-A525-69130091C3C8}"/>
              </a:ext>
            </a:extLst>
          </p:cNvPr>
          <p:cNvSpPr txBox="1"/>
          <p:nvPr/>
        </p:nvSpPr>
        <p:spPr>
          <a:xfrm>
            <a:off x="3655421" y="362483"/>
            <a:ext cx="3761302" cy="553998"/>
          </a:xfrm>
          <a:prstGeom prst="rect">
            <a:avLst/>
          </a:prstGeom>
          <a:noFill/>
        </p:spPr>
        <p:txBody>
          <a:bodyPr wrap="square">
            <a:spAutoFit/>
          </a:bodyPr>
          <a:lstStyle/>
          <a:p>
            <a:r>
              <a:rPr lang="ar-SA" sz="3000" dirty="0" smtClean="0">
                <a:solidFill>
                  <a:srgbClr val="3C6248"/>
                </a:solidFill>
                <a:cs typeface="PT Bold Heading" panose="02010400000000000000" pitchFamily="2" charset="-78"/>
              </a:rPr>
              <a:t>محاور العرض</a:t>
            </a:r>
            <a:endParaRPr lang="ar-SA" sz="3000" dirty="0">
              <a:solidFill>
                <a:srgbClr val="3C6248"/>
              </a:solidFill>
              <a:cs typeface="PT Bold Heading" panose="02010400000000000000" pitchFamily="2" charset="-78"/>
            </a:endParaRPr>
          </a:p>
        </p:txBody>
      </p:sp>
    </p:spTree>
    <p:extLst>
      <p:ext uri="{BB962C8B-B14F-4D97-AF65-F5344CB8AC3E}">
        <p14:creationId xmlns:p14="http://schemas.microsoft.com/office/powerpoint/2010/main" val="3094032603"/>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مخطط انسيابي: معالجة متعاقبة 17">
            <a:extLst>
              <a:ext uri="{FF2B5EF4-FFF2-40B4-BE49-F238E27FC236}">
                <a16:creationId xmlns:a16="http://schemas.microsoft.com/office/drawing/2014/main" xmlns="" id="{829AC7D4-D10E-4B6B-BD97-706DE74DA112}"/>
              </a:ext>
            </a:extLst>
          </p:cNvPr>
          <p:cNvSpPr/>
          <p:nvPr/>
        </p:nvSpPr>
        <p:spPr>
          <a:xfrm>
            <a:off x="6687403" y="5254568"/>
            <a:ext cx="4169732" cy="1015663"/>
          </a:xfrm>
          <a:prstGeom prst="flowChartAlternateProcess">
            <a:avLst/>
          </a:prstGeom>
          <a:solidFill>
            <a:srgbClr val="DEDEDE"/>
          </a:solidFill>
          <a:ln w="76200"/>
        </p:spPr>
        <p:style>
          <a:lnRef idx="1">
            <a:schemeClr val="accent3"/>
          </a:lnRef>
          <a:fillRef idx="2">
            <a:schemeClr val="accent3"/>
          </a:fillRef>
          <a:effectRef idx="1">
            <a:schemeClr val="accent3"/>
          </a:effectRef>
          <a:fontRef idx="minor">
            <a:schemeClr val="dk1"/>
          </a:fontRef>
        </p:style>
        <p:txBody>
          <a:bodyPr rtlCol="1" anchor="ctr"/>
          <a:lstStyle/>
          <a:p>
            <a:endParaRPr lang="ar-SA"/>
          </a:p>
        </p:txBody>
      </p:sp>
      <p:pic>
        <p:nvPicPr>
          <p:cNvPr id="19" name="صورة 18">
            <a:extLst>
              <a:ext uri="{FF2B5EF4-FFF2-40B4-BE49-F238E27FC236}">
                <a16:creationId xmlns:a16="http://schemas.microsoft.com/office/drawing/2014/main" xmlns="" id="{0E669D35-F3E2-43C9-95CA-BCA2D39895FA}"/>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10315866" y="5293769"/>
            <a:ext cx="443865" cy="468630"/>
          </a:xfrm>
          <a:prstGeom prst="rect">
            <a:avLst/>
          </a:prstGeom>
        </p:spPr>
      </p:pic>
      <p:sp>
        <p:nvSpPr>
          <p:cNvPr id="2" name="مربع نص 1"/>
          <p:cNvSpPr txBox="1"/>
          <p:nvPr/>
        </p:nvSpPr>
        <p:spPr>
          <a:xfrm>
            <a:off x="7837119" y="533518"/>
            <a:ext cx="3978376" cy="523220"/>
          </a:xfrm>
          <a:prstGeom prst="rect">
            <a:avLst/>
          </a:prstGeom>
          <a:noFill/>
        </p:spPr>
        <p:txBody>
          <a:bodyPr wrap="square" rtlCol="1">
            <a:spAutoFit/>
          </a:bodyPr>
          <a:lstStyle/>
          <a:p>
            <a:r>
              <a:rPr lang="ar-SA" sz="2800" dirty="0">
                <a:solidFill>
                  <a:schemeClr val="accent6">
                    <a:lumMod val="50000"/>
                  </a:schemeClr>
                </a:solidFill>
                <a:latin typeface="Sakkal Majalla" panose="02000000000000000000" pitchFamily="2" charset="-78"/>
                <a:cs typeface="PT Bold Heading" panose="00000400000000000000" pitchFamily="2" charset="-78"/>
              </a:rPr>
              <a:t>-[أهل الزكاة] ثمانية أصناف :</a:t>
            </a:r>
          </a:p>
        </p:txBody>
      </p:sp>
      <p:sp>
        <p:nvSpPr>
          <p:cNvPr id="3" name="مستطيل 2"/>
          <p:cNvSpPr/>
          <p:nvPr/>
        </p:nvSpPr>
        <p:spPr>
          <a:xfrm>
            <a:off x="675153" y="4077346"/>
            <a:ext cx="4934078" cy="147732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فيعطى الصنفان تمام كفايتهما مع عائلتهما سنة، ومن ملك ولو من أثمان ما لا يقوم بكفايته فليس بغني.</a:t>
            </a:r>
          </a:p>
        </p:txBody>
      </p:sp>
      <p:sp>
        <p:nvSpPr>
          <p:cNvPr id="4" name="مستطيل 3"/>
          <p:cNvSpPr/>
          <p:nvPr/>
        </p:nvSpPr>
        <p:spPr>
          <a:xfrm>
            <a:off x="661915" y="2934269"/>
            <a:ext cx="4947316" cy="10120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الذين يجدون أكثرها؛ أي أكثر الكفاية </a:t>
            </a:r>
          </a:p>
          <a:p>
            <a:pPr algn="ctr"/>
            <a:r>
              <a:rPr lang="ar-SA" sz="3000" dirty="0">
                <a:solidFill>
                  <a:prstClr val="black"/>
                </a:solidFill>
                <a:latin typeface="Sakkal Majalla" panose="02000000000000000000" pitchFamily="2" charset="-78"/>
                <a:cs typeface="Sakkal Majalla" panose="02000000000000000000" pitchFamily="2" charset="-78"/>
              </a:rPr>
              <a:t>أو نصفها. </a:t>
            </a:r>
          </a:p>
        </p:txBody>
      </p:sp>
      <p:sp>
        <p:nvSpPr>
          <p:cNvPr id="5" name="مستطيل 4"/>
          <p:cNvSpPr/>
          <p:nvPr/>
        </p:nvSpPr>
        <p:spPr>
          <a:xfrm>
            <a:off x="1964233" y="2262282"/>
            <a:ext cx="1989647"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والثاني: المساكين </a:t>
            </a:r>
          </a:p>
        </p:txBody>
      </p:sp>
      <p:sp>
        <p:nvSpPr>
          <p:cNvPr id="6" name="مستطيل 5"/>
          <p:cNvSpPr/>
          <p:nvPr/>
        </p:nvSpPr>
        <p:spPr>
          <a:xfrm>
            <a:off x="6437238" y="5293768"/>
            <a:ext cx="3904082"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وإن تفرغ قادر على التكسب للعلم </a:t>
            </a:r>
          </a:p>
          <a:p>
            <a:r>
              <a:rPr lang="ar-SA" sz="3000" dirty="0">
                <a:solidFill>
                  <a:prstClr val="black"/>
                </a:solidFill>
                <a:latin typeface="Sakkal Majalla" panose="02000000000000000000" pitchFamily="2" charset="-78"/>
                <a:cs typeface="Sakkal Majalla" panose="02000000000000000000" pitchFamily="2" charset="-78"/>
              </a:rPr>
              <a:t>لا للعبادة وتعذر الجمع: أعطي.</a:t>
            </a:r>
          </a:p>
        </p:txBody>
      </p:sp>
      <p:sp>
        <p:nvSpPr>
          <p:cNvPr id="7" name="مستطيل 6"/>
          <p:cNvSpPr/>
          <p:nvPr/>
        </p:nvSpPr>
        <p:spPr>
          <a:xfrm>
            <a:off x="6680577" y="4122230"/>
            <a:ext cx="4950673" cy="1015663"/>
          </a:xfrm>
          <a:prstGeom prst="rect">
            <a:avLst/>
          </a:prstGeom>
          <a:solidFill>
            <a:srgbClr val="FFEEB0">
              <a:alpha val="49804"/>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فهم : من لا يجدون شيئا من الكفاية أو يجدون بعض الكفاية أي دون نصفها.</a:t>
            </a:r>
          </a:p>
        </p:txBody>
      </p:sp>
      <p:sp>
        <p:nvSpPr>
          <p:cNvPr id="8" name="مستطيل 7"/>
          <p:cNvSpPr/>
          <p:nvPr/>
        </p:nvSpPr>
        <p:spPr>
          <a:xfrm>
            <a:off x="6680578" y="2947732"/>
            <a:ext cx="4950672"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وهم أشد حاجة من المساكين؛ لأن الله بدأ بهم وإنما يبدأ بالأهم فالأهم </a:t>
            </a:r>
          </a:p>
        </p:txBody>
      </p:sp>
      <p:sp>
        <p:nvSpPr>
          <p:cNvPr id="9" name="مستطيل 8"/>
          <p:cNvSpPr/>
          <p:nvPr/>
        </p:nvSpPr>
        <p:spPr>
          <a:xfrm>
            <a:off x="8209181" y="2262282"/>
            <a:ext cx="1893467" cy="553998"/>
          </a:xfrm>
          <a:prstGeom prst="rect">
            <a:avLst/>
          </a:prstGeom>
          <a:solidFill>
            <a:srgbClr val="9AB9E7">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أحدهم: الفقراء </a:t>
            </a:r>
          </a:p>
        </p:txBody>
      </p:sp>
      <p:sp>
        <p:nvSpPr>
          <p:cNvPr id="10" name="مستطيل 9"/>
          <p:cNvSpPr/>
          <p:nvPr/>
        </p:nvSpPr>
        <p:spPr>
          <a:xfrm>
            <a:off x="1003521" y="1048245"/>
            <a:ext cx="3911075"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لقوله تعالى: {إنما الصدقات للفقراء والمساكين} [التوبة: 60] ... الآية.</a:t>
            </a:r>
          </a:p>
        </p:txBody>
      </p:sp>
      <p:sp>
        <p:nvSpPr>
          <p:cNvPr id="11" name="مستطيل 10"/>
          <p:cNvSpPr/>
          <p:nvPr/>
        </p:nvSpPr>
        <p:spPr>
          <a:xfrm>
            <a:off x="2457157" y="447966"/>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endParaRPr lang="ar-SA" sz="3000" dirty="0">
              <a:solidFill>
                <a:prstClr val="black"/>
              </a:solidFill>
            </a:endParaRPr>
          </a:p>
        </p:txBody>
      </p:sp>
      <p:sp>
        <p:nvSpPr>
          <p:cNvPr id="12" name="مستطيل 11"/>
          <p:cNvSpPr/>
          <p:nvPr/>
        </p:nvSpPr>
        <p:spPr>
          <a:xfrm>
            <a:off x="5281684" y="1048928"/>
            <a:ext cx="6634830" cy="1015663"/>
          </a:xfrm>
          <a:prstGeom prst="rect">
            <a:avLst/>
          </a:prstGeom>
        </p:spPr>
        <p:txBody>
          <a:bodyPr wrap="square">
            <a:spAutoFit/>
          </a:bodyPr>
          <a:lstStyle/>
          <a:p>
            <a:pPr algn="just"/>
            <a:r>
              <a:rPr lang="ar-SA" sz="3000" dirty="0">
                <a:solidFill>
                  <a:prstClr val="black"/>
                </a:solidFill>
                <a:latin typeface="Sakkal Majalla" panose="02000000000000000000" pitchFamily="2" charset="-78"/>
                <a:cs typeface="Sakkal Majalla" panose="02000000000000000000" pitchFamily="2" charset="-78"/>
              </a:rPr>
              <a:t>لا يجوز صرفها إلى غيرهم من بناء المساجد والقناطر وسد البثوق وتكفين الموتى ووقف المصاحف وغيرها من جهات الخير.</a:t>
            </a:r>
          </a:p>
        </p:txBody>
      </p:sp>
      <p:cxnSp>
        <p:nvCxnSpPr>
          <p:cNvPr id="13" name="رابط كسهم مستقيم 12"/>
          <p:cNvCxnSpPr/>
          <p:nvPr/>
        </p:nvCxnSpPr>
        <p:spPr>
          <a:xfrm flipH="1" flipV="1">
            <a:off x="4990140" y="1372514"/>
            <a:ext cx="216000" cy="43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4" name="رابط كسهم مستقيم 13"/>
          <p:cNvCxnSpPr/>
          <p:nvPr/>
        </p:nvCxnSpPr>
        <p:spPr>
          <a:xfrm flipH="1" flipV="1">
            <a:off x="5609231" y="4630061"/>
            <a:ext cx="1071346" cy="665"/>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5" name="رابط كسهم مستقيم 14"/>
          <p:cNvCxnSpPr>
            <a:stCxn id="4" idx="2"/>
            <a:endCxn id="3" idx="0"/>
          </p:cNvCxnSpPr>
          <p:nvPr/>
        </p:nvCxnSpPr>
        <p:spPr>
          <a:xfrm>
            <a:off x="3135573" y="3946332"/>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2" name="رابط كسهم مستقيم 21"/>
          <p:cNvCxnSpPr/>
          <p:nvPr/>
        </p:nvCxnSpPr>
        <p:spPr>
          <a:xfrm>
            <a:off x="9149294" y="2816280"/>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3" name="رابط كسهم مستقيم 22"/>
          <p:cNvCxnSpPr/>
          <p:nvPr/>
        </p:nvCxnSpPr>
        <p:spPr>
          <a:xfrm>
            <a:off x="2960511" y="2816280"/>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0" name="مستطيل 1">
            <a:hlinkClick r:id="rId5"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5542283"/>
      </p:ext>
    </p:extLst>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124222" y="494147"/>
            <a:ext cx="3286373" cy="553998"/>
          </a:xfrm>
          <a:prstGeom prst="rect">
            <a:avLst/>
          </a:prstGeom>
          <a:solidFill>
            <a:srgbClr val="9AB9E7">
              <a:alpha val="50196"/>
            </a:srgbClr>
          </a:solidFill>
        </p:spPr>
        <p:txBody>
          <a:bodyPr wrap="square" rtlCol="1">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الصنف الرابع: المؤلفة قلوبهم</a:t>
            </a:r>
          </a:p>
        </p:txBody>
      </p:sp>
      <p:sp>
        <p:nvSpPr>
          <p:cNvPr id="5" name="مستطيل 4"/>
          <p:cNvSpPr/>
          <p:nvPr/>
        </p:nvSpPr>
        <p:spPr>
          <a:xfrm>
            <a:off x="7944564" y="494147"/>
            <a:ext cx="3044920" cy="553998"/>
          </a:xfrm>
          <a:prstGeom prst="rect">
            <a:avLst/>
          </a:prstGeom>
          <a:solidFill>
            <a:srgbClr val="9AB9E7">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والثالث: العاملون عليها </a:t>
            </a:r>
          </a:p>
        </p:txBody>
      </p:sp>
      <p:sp>
        <p:nvSpPr>
          <p:cNvPr id="6" name="مستطيل 5"/>
          <p:cNvSpPr/>
          <p:nvPr/>
        </p:nvSpPr>
        <p:spPr>
          <a:xfrm>
            <a:off x="6824510" y="3879649"/>
            <a:ext cx="5051909" cy="553998"/>
          </a:xfrm>
          <a:prstGeom prst="rect">
            <a:avLst/>
          </a:prstGeom>
        </p:spPr>
        <p:txBody>
          <a:bodyPr wrap="square">
            <a:spAutoFit/>
          </a:bodyPr>
          <a:lstStyle/>
          <a:p>
            <a:pPr marL="457200" indent="-457200">
              <a:buFont typeface="Arial" panose="020B0604020202020204" pitchFamily="34" charset="0"/>
              <a:buChar char="•"/>
            </a:pPr>
            <a:r>
              <a:rPr lang="ar-SA" sz="3000" dirty="0">
                <a:solidFill>
                  <a:prstClr val="black"/>
                </a:solidFill>
                <a:latin typeface="Sakkal Majalla" panose="02000000000000000000" pitchFamily="2" charset="-78"/>
                <a:cs typeface="Sakkal Majalla" panose="02000000000000000000" pitchFamily="2" charset="-78"/>
              </a:rPr>
              <a:t>ويجوز كون حاملها وراعيها ممن منع منها.</a:t>
            </a:r>
          </a:p>
        </p:txBody>
      </p:sp>
      <p:sp>
        <p:nvSpPr>
          <p:cNvPr id="7" name="مستطيل 6"/>
          <p:cNvSpPr/>
          <p:nvPr/>
        </p:nvSpPr>
        <p:spPr>
          <a:xfrm>
            <a:off x="6824510" y="3243038"/>
            <a:ext cx="5051909"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ويعطى قدر أجرته منها ولو غنيا.</a:t>
            </a:r>
          </a:p>
        </p:txBody>
      </p:sp>
      <p:sp>
        <p:nvSpPr>
          <p:cNvPr id="8" name="مستطيل 7"/>
          <p:cNvSpPr/>
          <p:nvPr/>
        </p:nvSpPr>
        <p:spPr>
          <a:xfrm>
            <a:off x="6824510" y="2279141"/>
            <a:ext cx="5051909" cy="1015663"/>
          </a:xfrm>
          <a:prstGeom prst="rect">
            <a:avLst/>
          </a:prstGeom>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وشرط كونه: مكلفًا مسلمًا أمينًا كافيًا من غير ذوي القربى </a:t>
            </a:r>
          </a:p>
        </p:txBody>
      </p:sp>
      <p:sp>
        <p:nvSpPr>
          <p:cNvPr id="9" name="مستطيل 8"/>
          <p:cNvSpPr/>
          <p:nvPr/>
        </p:nvSpPr>
        <p:spPr>
          <a:xfrm>
            <a:off x="6824510" y="1189846"/>
            <a:ext cx="5051910"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وهم: السعاة الذين يبعثهم الإمام لأخذ الزكاة من أربابها، كـ </a:t>
            </a:r>
            <a:r>
              <a:rPr lang="ar-SA" sz="3000" dirty="0" err="1">
                <a:solidFill>
                  <a:prstClr val="black"/>
                </a:solidFill>
                <a:latin typeface="Sakkal Majalla" panose="02000000000000000000" pitchFamily="2" charset="-78"/>
                <a:cs typeface="Sakkal Majalla" panose="02000000000000000000" pitchFamily="2" charset="-78"/>
              </a:rPr>
              <a:t>جُباتها</a:t>
            </a:r>
            <a:r>
              <a:rPr lang="ar-SA" sz="3000" dirty="0">
                <a:solidFill>
                  <a:prstClr val="black"/>
                </a:solidFill>
                <a:latin typeface="Sakkal Majalla" panose="02000000000000000000" pitchFamily="2" charset="-78"/>
                <a:cs typeface="Sakkal Majalla" panose="02000000000000000000" pitchFamily="2" charset="-78"/>
              </a:rPr>
              <a:t> وحفاظها وكتابها وقسامها.</a:t>
            </a:r>
          </a:p>
        </p:txBody>
      </p:sp>
      <p:sp>
        <p:nvSpPr>
          <p:cNvPr id="10" name="مستطيل 9"/>
          <p:cNvSpPr/>
          <p:nvPr/>
        </p:nvSpPr>
        <p:spPr>
          <a:xfrm>
            <a:off x="982638" y="5092125"/>
            <a:ext cx="5461973" cy="553998"/>
          </a:xfrm>
          <a:prstGeom prst="rect">
            <a:avLst/>
          </a:prstGeom>
        </p:spPr>
        <p:txBody>
          <a:bodyPr wrap="square">
            <a:spAutoFit/>
          </a:bodyPr>
          <a:lstStyle/>
          <a:p>
            <a:pPr marL="457200" indent="-457200" algn="ctr">
              <a:buFont typeface="Arial" panose="020B0604020202020204" pitchFamily="34" charset="0"/>
              <a:buChar char="•"/>
            </a:pPr>
            <a:r>
              <a:rPr lang="ar-SA" sz="3000" dirty="0">
                <a:solidFill>
                  <a:prstClr val="black"/>
                </a:solidFill>
                <a:latin typeface="Sakkal Majalla" panose="02000000000000000000" pitchFamily="2" charset="-78"/>
                <a:cs typeface="Sakkal Majalla" panose="02000000000000000000" pitchFamily="2" charset="-78"/>
              </a:rPr>
              <a:t>فإن تعذر الصرف إليهم رد على بقية الأصناف.</a:t>
            </a:r>
          </a:p>
        </p:txBody>
      </p:sp>
      <p:sp>
        <p:nvSpPr>
          <p:cNvPr id="11" name="مستطيل 10"/>
          <p:cNvSpPr/>
          <p:nvPr/>
        </p:nvSpPr>
        <p:spPr>
          <a:xfrm>
            <a:off x="982638" y="3879649"/>
            <a:ext cx="4458172" cy="1015663"/>
          </a:xfrm>
          <a:prstGeom prst="rect">
            <a:avLst/>
          </a:prstGeom>
        </p:spPr>
        <p:txBody>
          <a:bodyPr wrap="square">
            <a:spAutoFit/>
          </a:bodyPr>
          <a:lstStyle/>
          <a:p>
            <a:pPr algn="just"/>
            <a:r>
              <a:rPr lang="ar-SA" sz="2900" dirty="0">
                <a:solidFill>
                  <a:prstClr val="black"/>
                </a:solidFill>
                <a:latin typeface="Sakkal Majalla" panose="02000000000000000000" pitchFamily="2" charset="-78"/>
                <a:cs typeface="Sakkal Majalla" panose="02000000000000000000" pitchFamily="2" charset="-78"/>
              </a:rPr>
              <a:t>فترك عمر وعثمان وعلي إعطاءهم لعدم الحاجة إليه في خلافتهم لا لسقوط سهمهم. </a:t>
            </a:r>
          </a:p>
        </p:txBody>
      </p:sp>
      <p:sp>
        <p:nvSpPr>
          <p:cNvPr id="12" name="مستطيل 11"/>
          <p:cNvSpPr/>
          <p:nvPr/>
        </p:nvSpPr>
        <p:spPr>
          <a:xfrm>
            <a:off x="5440810" y="3879649"/>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13" name="مستطيل 12"/>
          <p:cNvSpPr/>
          <p:nvPr/>
        </p:nvSpPr>
        <p:spPr>
          <a:xfrm>
            <a:off x="1159160" y="3243038"/>
            <a:ext cx="5285451" cy="553998"/>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 ويعطى ما يحصل به التأليف عند الحاجة فقط.</a:t>
            </a:r>
          </a:p>
        </p:txBody>
      </p:sp>
      <p:sp>
        <p:nvSpPr>
          <p:cNvPr id="14" name="مستطيل 13"/>
          <p:cNvSpPr/>
          <p:nvPr/>
        </p:nvSpPr>
        <p:spPr>
          <a:xfrm>
            <a:off x="1159160" y="1189846"/>
            <a:ext cx="5285451" cy="1938992"/>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جمع مؤلف، وهو السيد المطاع في عشيرته ممن يرجى إسلامه، أو كف شرّه، أو يرجى بعطيته قوة إيمانه، أو إسلام نظيره، أو جبايتها ممن لا يعطيها، أو دفع عن المسلمين.</a:t>
            </a:r>
          </a:p>
        </p:txBody>
      </p:sp>
      <p:cxnSp>
        <p:nvCxnSpPr>
          <p:cNvPr id="15" name="رابط كسهم مستقيم 14"/>
          <p:cNvCxnSpPr/>
          <p:nvPr/>
        </p:nvCxnSpPr>
        <p:spPr>
          <a:xfrm>
            <a:off x="9460405" y="1051000"/>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a:off x="3728705" y="1050636"/>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7"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8863695"/>
      </p:ext>
    </p:extLst>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147124" y="489816"/>
            <a:ext cx="2084360" cy="553998"/>
          </a:xfrm>
          <a:prstGeom prst="rect">
            <a:avLst/>
          </a:prstGeom>
          <a:solidFill>
            <a:srgbClr val="9AB9E7">
              <a:alpha val="50196"/>
            </a:srgbClr>
          </a:solidFill>
        </p:spPr>
        <p:txBody>
          <a:bodyPr wrap="square" rtlCol="1">
            <a:spAutoFit/>
          </a:bodyPr>
          <a:lstStyle/>
          <a:p>
            <a:r>
              <a:rPr lang="ar-SA" sz="3000" dirty="0">
                <a:solidFill>
                  <a:prstClr val="black"/>
                </a:solidFill>
                <a:latin typeface="Sakkal Majalla" panose="02000000000000000000" pitchFamily="2" charset="-78"/>
                <a:cs typeface="Sakkal Majalla" panose="02000000000000000000" pitchFamily="2" charset="-78"/>
              </a:rPr>
              <a:t>الخامس: الرقاب</a:t>
            </a:r>
          </a:p>
        </p:txBody>
      </p:sp>
      <p:sp>
        <p:nvSpPr>
          <p:cNvPr id="3" name="مستطيل 2"/>
          <p:cNvSpPr/>
          <p:nvPr/>
        </p:nvSpPr>
        <p:spPr>
          <a:xfrm>
            <a:off x="3234519" y="4945885"/>
            <a:ext cx="4606428" cy="1015663"/>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لأن فيه فك رقبة من الأسر لا أن يعتق قنه أو مكاتبه عنها.</a:t>
            </a:r>
          </a:p>
        </p:txBody>
      </p:sp>
      <p:sp>
        <p:nvSpPr>
          <p:cNvPr id="4" name="مستطيل 3"/>
          <p:cNvSpPr/>
          <p:nvPr/>
        </p:nvSpPr>
        <p:spPr>
          <a:xfrm>
            <a:off x="7841946" y="4945885"/>
            <a:ext cx="1002802" cy="553998"/>
          </a:xfrm>
          <a:prstGeom prst="rect">
            <a:avLst/>
          </a:prstGeom>
          <a:solidFill>
            <a:srgbClr val="7F7F7F">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العلة: </a:t>
            </a:r>
          </a:p>
        </p:txBody>
      </p:sp>
      <p:sp>
        <p:nvSpPr>
          <p:cNvPr id="5" name="مستطيل 4"/>
          <p:cNvSpPr/>
          <p:nvPr/>
        </p:nvSpPr>
        <p:spPr>
          <a:xfrm>
            <a:off x="5197595" y="4308812"/>
            <a:ext cx="3647153"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ويجوز أن يفك منها الأسير المسلم </a:t>
            </a:r>
          </a:p>
        </p:txBody>
      </p:sp>
      <p:sp>
        <p:nvSpPr>
          <p:cNvPr id="6" name="مستطيل 5"/>
          <p:cNvSpPr/>
          <p:nvPr/>
        </p:nvSpPr>
        <p:spPr>
          <a:xfrm>
            <a:off x="5926641" y="3657107"/>
            <a:ext cx="1914306" cy="553998"/>
          </a:xfrm>
          <a:prstGeom prst="rect">
            <a:avLst/>
          </a:prstGeom>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لقول ابن عباس.</a:t>
            </a:r>
          </a:p>
        </p:txBody>
      </p:sp>
      <p:sp>
        <p:nvSpPr>
          <p:cNvPr id="7" name="مستطيل 6"/>
          <p:cNvSpPr/>
          <p:nvPr/>
        </p:nvSpPr>
        <p:spPr>
          <a:xfrm>
            <a:off x="7840947" y="3664423"/>
            <a:ext cx="1003801" cy="553998"/>
          </a:xfrm>
          <a:prstGeom prst="rect">
            <a:avLst/>
          </a:prstGeom>
          <a:solidFill>
            <a:srgbClr val="7F7F7F">
              <a:alpha val="50196"/>
            </a:srgbClr>
          </a:solidFill>
        </p:spPr>
        <p:txBody>
          <a:bodyPr wrap="none">
            <a:spAutoFit/>
          </a:bodyPr>
          <a:lstStyle/>
          <a:p>
            <a:r>
              <a:rPr lang="ar-SA" sz="3000" dirty="0">
                <a:solidFill>
                  <a:prstClr val="black"/>
                </a:solidFill>
                <a:latin typeface="Sakkal Majalla" panose="02000000000000000000" pitchFamily="2" charset="-78"/>
                <a:cs typeface="Sakkal Majalla" panose="02000000000000000000" pitchFamily="2" charset="-78"/>
              </a:rPr>
              <a:t>الدليل: </a:t>
            </a:r>
          </a:p>
        </p:txBody>
      </p:sp>
      <p:sp>
        <p:nvSpPr>
          <p:cNvPr id="8" name="مستطيل 7"/>
          <p:cNvSpPr/>
          <p:nvPr/>
        </p:nvSpPr>
        <p:spPr>
          <a:xfrm>
            <a:off x="2002982" y="3020034"/>
            <a:ext cx="6841766" cy="553998"/>
          </a:xfrm>
          <a:prstGeom prst="rect">
            <a:avLst/>
          </a:prstGeom>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ويجوز أن يشتري منها رقبة لا تعتق عليه فيعتقها </a:t>
            </a:r>
          </a:p>
        </p:txBody>
      </p:sp>
      <p:sp>
        <p:nvSpPr>
          <p:cNvPr id="9" name="مستطيل 8"/>
          <p:cNvSpPr/>
          <p:nvPr/>
        </p:nvSpPr>
        <p:spPr>
          <a:xfrm>
            <a:off x="3370997" y="1913980"/>
            <a:ext cx="5473751" cy="1015663"/>
          </a:xfrm>
          <a:prstGeom prst="rect">
            <a:avLst/>
          </a:prstGeom>
          <a:solidFill>
            <a:srgbClr val="FFEEB0">
              <a:alpha val="50196"/>
            </a:srgbClr>
          </a:solidFill>
        </p:spPr>
        <p:txBody>
          <a:bodyPr wrap="square">
            <a:spAutoFit/>
          </a:bodyPr>
          <a:lstStyle/>
          <a:p>
            <a:pPr algn="ctr"/>
            <a:r>
              <a:rPr lang="ar-SA" sz="3000" dirty="0">
                <a:solidFill>
                  <a:prstClr val="black"/>
                </a:solidFill>
                <a:latin typeface="Sakkal Majalla" panose="02000000000000000000" pitchFamily="2" charset="-78"/>
                <a:cs typeface="Sakkal Majalla" panose="02000000000000000000" pitchFamily="2" charset="-78"/>
              </a:rPr>
              <a:t>فيعطى المكاتب وفاء دينه لعجزه عن وفاء ما عليه ولو مع قدرته على التكسب، ولو قبل حلول نجم.</a:t>
            </a:r>
          </a:p>
        </p:txBody>
      </p:sp>
      <p:sp>
        <p:nvSpPr>
          <p:cNvPr id="10" name="مستطيل 9"/>
          <p:cNvSpPr/>
          <p:nvPr/>
        </p:nvSpPr>
        <p:spPr>
          <a:xfrm>
            <a:off x="5147124" y="1201898"/>
            <a:ext cx="2084360" cy="553998"/>
          </a:xfrm>
          <a:prstGeom prst="rect">
            <a:avLst/>
          </a:prstGeom>
          <a:solidFill>
            <a:srgbClr val="FFEEB0">
              <a:alpha val="50196"/>
            </a:srgbClr>
          </a:solidFill>
        </p:spPr>
        <p:txBody>
          <a:bodyPr wrap="square">
            <a:spAutoFit/>
          </a:bodyPr>
          <a:lstStyle/>
          <a:p>
            <a:r>
              <a:rPr lang="ar-SA" sz="3000" dirty="0">
                <a:solidFill>
                  <a:prstClr val="black"/>
                </a:solidFill>
                <a:latin typeface="Sakkal Majalla" panose="02000000000000000000" pitchFamily="2" charset="-78"/>
                <a:cs typeface="Sakkal Majalla" panose="02000000000000000000" pitchFamily="2" charset="-78"/>
              </a:rPr>
              <a:t> وهم المكاتبون.</a:t>
            </a:r>
          </a:p>
        </p:txBody>
      </p:sp>
      <p:cxnSp>
        <p:nvCxnSpPr>
          <p:cNvPr id="11" name="رابط كسهم مستقيم 10"/>
          <p:cNvCxnSpPr/>
          <p:nvPr/>
        </p:nvCxnSpPr>
        <p:spPr>
          <a:xfrm>
            <a:off x="6182685" y="1051041"/>
            <a:ext cx="6619" cy="131014"/>
          </a:xfrm>
          <a:prstGeom prst="straightConnector1">
            <a:avLst/>
          </a:prstGeom>
          <a:ln>
            <a:tailEnd type="triangle"/>
          </a:ln>
          <a:effectLst>
            <a:outerShdw blurRad="50800" dist="38100" dir="18900000" algn="b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2" name="مستطيل 1">
            <a:hlinkClick r:id="rId3" action="ppaction://hlinksldjump"/>
            <a:extLst>
              <a:ext uri="{FF2B5EF4-FFF2-40B4-BE49-F238E27FC236}">
                <a16:creationId xmlns:a16="http://schemas.microsoft.com/office/drawing/2014/main" xmlns="" id="{44CBD240-31AC-482C-8CBB-7EFAD2908C6A}"/>
              </a:ext>
            </a:extLst>
          </p:cNvPr>
          <p:cNvSpPr/>
          <p:nvPr/>
        </p:nvSpPr>
        <p:spPr>
          <a:xfrm>
            <a:off x="234327" y="5977719"/>
            <a:ext cx="958151" cy="317531"/>
          </a:xfrm>
          <a:custGeom>
            <a:avLst/>
            <a:gdLst>
              <a:gd name="connsiteX0" fmla="*/ 0 w 958151"/>
              <a:gd name="connsiteY0" fmla="*/ 0 h 317531"/>
              <a:gd name="connsiteX1" fmla="*/ 958151 w 958151"/>
              <a:gd name="connsiteY1" fmla="*/ 0 h 317531"/>
              <a:gd name="connsiteX2" fmla="*/ 958151 w 958151"/>
              <a:gd name="connsiteY2" fmla="*/ 317531 h 317531"/>
              <a:gd name="connsiteX3" fmla="*/ 0 w 958151"/>
              <a:gd name="connsiteY3" fmla="*/ 317531 h 317531"/>
              <a:gd name="connsiteX4" fmla="*/ 0 w 958151"/>
              <a:gd name="connsiteY4" fmla="*/ 0 h 31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51" h="317531" fill="none" extrusionOk="0">
                <a:moveTo>
                  <a:pt x="0" y="0"/>
                </a:moveTo>
                <a:cubicBezTo>
                  <a:pt x="117772" y="74922"/>
                  <a:pt x="607404" y="21165"/>
                  <a:pt x="958151" y="0"/>
                </a:cubicBezTo>
                <a:cubicBezTo>
                  <a:pt x="936528" y="61059"/>
                  <a:pt x="973456" y="228128"/>
                  <a:pt x="958151" y="317531"/>
                </a:cubicBezTo>
                <a:cubicBezTo>
                  <a:pt x="828596" y="320794"/>
                  <a:pt x="266295" y="281090"/>
                  <a:pt x="0" y="317531"/>
                </a:cubicBezTo>
                <a:cubicBezTo>
                  <a:pt x="-24385" y="267215"/>
                  <a:pt x="25222" y="34874"/>
                  <a:pt x="0" y="0"/>
                </a:cubicBezTo>
                <a:close/>
              </a:path>
              <a:path w="958151" h="317531" stroke="0" extrusionOk="0">
                <a:moveTo>
                  <a:pt x="0" y="0"/>
                </a:moveTo>
                <a:cubicBezTo>
                  <a:pt x="358142" y="-11737"/>
                  <a:pt x="609658" y="-11388"/>
                  <a:pt x="958151" y="0"/>
                </a:cubicBezTo>
                <a:cubicBezTo>
                  <a:pt x="968418" y="100201"/>
                  <a:pt x="960716" y="255951"/>
                  <a:pt x="958151" y="317531"/>
                </a:cubicBezTo>
                <a:cubicBezTo>
                  <a:pt x="731457" y="301641"/>
                  <a:pt x="130011" y="236640"/>
                  <a:pt x="0" y="317531"/>
                </a:cubicBezTo>
                <a:cubicBezTo>
                  <a:pt x="-9921" y="277782"/>
                  <a:pt x="13702" y="149174"/>
                  <a:pt x="0" y="0"/>
                </a:cubicBezTo>
                <a:close/>
              </a:path>
            </a:pathLst>
          </a:custGeom>
          <a:solidFill>
            <a:srgbClr val="B8CEEE"/>
          </a:solidFill>
          <a:ln w="76200">
            <a:solidFill>
              <a:srgbClr val="B8CEEE"/>
            </a:solidFill>
            <a:extLst>
              <a:ext uri="{C807C97D-BFC1-408E-A445-0C87EB9F89A2}">
                <ask:lineSketchStyleProps xmlns:ask="http://schemas.microsoft.com/office/drawing/2018/sketchyshapes" xmlns="" sd="111620339">
                  <a:prstGeom prst="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1" anchor="ctr"/>
          <a:lstStyle/>
          <a:p>
            <a:pPr algn="ctr" rtl="1">
              <a:lnSpc>
                <a:spcPct val="107000"/>
              </a:lnSpc>
              <a:spcAft>
                <a:spcPts val="800"/>
              </a:spcAft>
            </a:pPr>
            <a:r>
              <a:rPr lang="ar-SA" b="1" kern="1200" dirty="0">
                <a:solidFill>
                  <a:srgbClr val="000000"/>
                </a:solidFill>
                <a:effectLst/>
                <a:ea typeface="Calibri" panose="020F0502020204030204" pitchFamily="34" charset="0"/>
                <a:cs typeface="Sakkal Majalla" panose="02000000000000000000" pitchFamily="2" charset="-78"/>
              </a:rPr>
              <a:t>القائمة.</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6388994"/>
      </p:ext>
    </p:extLst>
  </p:cSld>
  <p:clrMapOvr>
    <a:masterClrMapping/>
  </p:clrMapOvr>
  <p:transition spd="slow">
    <p:push dir="u"/>
  </p:transition>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15365</TotalTime>
  <Words>10478</Words>
  <Application>Microsoft Office PowerPoint</Application>
  <PresentationFormat>مخصص</PresentationFormat>
  <Paragraphs>1388</Paragraphs>
  <Slides>117</Slides>
  <Notes>1</Notes>
  <HiddenSlides>0</HiddenSlides>
  <MMClips>0</MMClips>
  <ScaleCrop>false</ScaleCrop>
  <HeadingPairs>
    <vt:vector size="4" baseType="variant">
      <vt:variant>
        <vt:lpstr>نسق</vt:lpstr>
      </vt:variant>
      <vt:variant>
        <vt:i4>1</vt:i4>
      </vt:variant>
      <vt:variant>
        <vt:lpstr>عناوين الشرائح</vt:lpstr>
      </vt:variant>
      <vt:variant>
        <vt:i4>117</vt:i4>
      </vt:variant>
    </vt:vector>
  </HeadingPairs>
  <TitlesOfParts>
    <vt:vector size="11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Abu Taha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welcome</dc:creator>
  <cp:lastModifiedBy>ALMASAR</cp:lastModifiedBy>
  <cp:revision>171</cp:revision>
  <dcterms:created xsi:type="dcterms:W3CDTF">2020-07-12T20:46:22Z</dcterms:created>
  <dcterms:modified xsi:type="dcterms:W3CDTF">2020-09-16T16:00:22Z</dcterms:modified>
</cp:coreProperties>
</file>